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8" r:id="rId3"/>
    <p:sldId id="262" r:id="rId4"/>
    <p:sldId id="259" r:id="rId5"/>
    <p:sldId id="260" r:id="rId6"/>
    <p:sldId id="261" r:id="rId7"/>
    <p:sldId id="265" r:id="rId8"/>
    <p:sldId id="263" r:id="rId9"/>
    <p:sldId id="257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1627F-1BEB-47E6-9E2D-85F2FA55C524}" type="datetimeFigureOut">
              <a:rPr lang="it-IT" smtClean="0"/>
              <a:t>05/04/2017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AB1D2-965B-498D-8D98-07013B1E84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6455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1627F-1BEB-47E6-9E2D-85F2FA55C524}" type="datetimeFigureOut">
              <a:rPr lang="it-IT" smtClean="0"/>
              <a:t>05/04/2017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AB1D2-965B-498D-8D98-07013B1E84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3892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1627F-1BEB-47E6-9E2D-85F2FA55C524}" type="datetimeFigureOut">
              <a:rPr lang="it-IT" smtClean="0"/>
              <a:t>05/04/2017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AB1D2-965B-498D-8D98-07013B1E84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4228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1627F-1BEB-47E6-9E2D-85F2FA55C524}" type="datetimeFigureOut">
              <a:rPr lang="it-IT" smtClean="0"/>
              <a:t>05/04/2017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AB1D2-965B-498D-8D98-07013B1E84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3701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1627F-1BEB-47E6-9E2D-85F2FA55C524}" type="datetimeFigureOut">
              <a:rPr lang="it-IT" smtClean="0"/>
              <a:t>05/04/2017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AB1D2-965B-498D-8D98-07013B1E84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0479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1627F-1BEB-47E6-9E2D-85F2FA55C524}" type="datetimeFigureOut">
              <a:rPr lang="it-IT" smtClean="0"/>
              <a:t>05/04/2017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AB1D2-965B-498D-8D98-07013B1E84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539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1627F-1BEB-47E6-9E2D-85F2FA55C524}" type="datetimeFigureOut">
              <a:rPr lang="it-IT" smtClean="0"/>
              <a:t>05/04/2017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AB1D2-965B-498D-8D98-07013B1E84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321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1627F-1BEB-47E6-9E2D-85F2FA55C524}" type="datetimeFigureOut">
              <a:rPr lang="it-IT" smtClean="0"/>
              <a:t>05/04/2017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AB1D2-965B-498D-8D98-07013B1E84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5494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1627F-1BEB-47E6-9E2D-85F2FA55C524}" type="datetimeFigureOut">
              <a:rPr lang="it-IT" smtClean="0"/>
              <a:t>05/04/2017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AB1D2-965B-498D-8D98-07013B1E84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4712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1627F-1BEB-47E6-9E2D-85F2FA55C524}" type="datetimeFigureOut">
              <a:rPr lang="it-IT" smtClean="0"/>
              <a:t>05/04/2017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AB1D2-965B-498D-8D98-07013B1E84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6059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1627F-1BEB-47E6-9E2D-85F2FA55C524}" type="datetimeFigureOut">
              <a:rPr lang="it-IT" smtClean="0"/>
              <a:t>05/04/2017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AB1D2-965B-498D-8D98-07013B1E84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0393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1627F-1BEB-47E6-9E2D-85F2FA55C524}" type="datetimeFigureOut">
              <a:rPr lang="it-IT" smtClean="0"/>
              <a:t>05/04/2017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AB1D2-965B-498D-8D98-07013B1E84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7497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76p64j3H1N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977900" y="2628900"/>
            <a:ext cx="9944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hlinkClick r:id="rId2"/>
              </a:rPr>
              <a:t>https://www.youtube.com/watch?v=76p64j3H1Ng</a:t>
            </a:r>
            <a:endParaRPr lang="it-IT" dirty="0" smtClean="0"/>
          </a:p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01615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903" y="1125521"/>
            <a:ext cx="7119097" cy="4752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072109" y="6258757"/>
            <a:ext cx="7119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Thomas Michel, </a:t>
            </a:r>
            <a:r>
              <a:rPr lang="it-IT" i="1" dirty="0" smtClean="0"/>
              <a:t>La caverna e l’accecamento del ciclope</a:t>
            </a:r>
            <a:r>
              <a:rPr lang="it-IT" dirty="0" smtClean="0"/>
              <a:t>, 1997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0" y="142043"/>
            <a:ext cx="4714043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/>
              <a:t>La storia di Polifemo inizia così: Ulisse e i compagni </a:t>
            </a:r>
            <a:r>
              <a:rPr lang="it-IT" sz="2000" dirty="0" smtClean="0"/>
              <a:t>entrano timorosi </a:t>
            </a:r>
            <a:r>
              <a:rPr lang="it-IT" sz="2000" dirty="0"/>
              <a:t>nell’antro profondo e si addentrano </a:t>
            </a:r>
            <a:r>
              <a:rPr lang="it-IT" sz="2000" dirty="0" smtClean="0"/>
              <a:t>nelle </a:t>
            </a:r>
            <a:r>
              <a:rPr lang="it-IT" sz="2000" dirty="0"/>
              <a:t>sue viscere – </a:t>
            </a:r>
            <a:r>
              <a:rPr lang="it-IT" sz="2000" dirty="0" smtClean="0"/>
              <a:t>e basta </a:t>
            </a:r>
            <a:r>
              <a:rPr lang="it-IT" sz="2000" dirty="0"/>
              <a:t>esprimersi così per rendersi conto che di quel che sta </a:t>
            </a:r>
            <a:r>
              <a:rPr lang="it-IT" sz="2000" dirty="0" smtClean="0"/>
              <a:t>per accadere</a:t>
            </a:r>
            <a:r>
              <a:rPr lang="it-IT" sz="2000" dirty="0"/>
              <a:t>. Alla caverna che si apre e che </a:t>
            </a:r>
            <a:r>
              <a:rPr lang="it-IT" sz="2000" dirty="0" smtClean="0"/>
              <a:t>accoglie </a:t>
            </a:r>
            <a:r>
              <a:rPr lang="it-IT" sz="2000" dirty="0"/>
              <a:t>i compagni </a:t>
            </a:r>
            <a:r>
              <a:rPr lang="it-IT" sz="2000" dirty="0" smtClean="0"/>
              <a:t>fa eco </a:t>
            </a:r>
            <a:r>
              <a:rPr lang="it-IT" sz="2000" dirty="0"/>
              <a:t>la nuova caverna che presto si spalancherà per ingoiarli: </a:t>
            </a:r>
            <a:r>
              <a:rPr lang="it-IT" sz="2000" dirty="0" smtClean="0"/>
              <a:t>la bocca </a:t>
            </a:r>
            <a:r>
              <a:rPr lang="it-IT" sz="2000" dirty="0"/>
              <a:t>di Polifemo e al di là della bocca la caverna dello </a:t>
            </a:r>
            <a:r>
              <a:rPr lang="it-IT" sz="2000" dirty="0" smtClean="0"/>
              <a:t>stomaco in </a:t>
            </a:r>
            <a:r>
              <a:rPr lang="it-IT" sz="2000" dirty="0"/>
              <a:t>cui il mostro fa sparire uno dopo l’altro gli uomini che divora</a:t>
            </a:r>
            <a:r>
              <a:rPr lang="it-IT" sz="2000" dirty="0" smtClean="0"/>
              <a:t>. E </a:t>
            </a:r>
            <a:r>
              <a:rPr lang="it-IT" sz="2000" dirty="0"/>
              <a:t>allora capiamo le ragioni di un’identità malcelata. Polifemo è </a:t>
            </a:r>
            <a:r>
              <a:rPr lang="it-IT" sz="2000" dirty="0" smtClean="0"/>
              <a:t>la sua </a:t>
            </a:r>
            <a:r>
              <a:rPr lang="it-IT" sz="2000" dirty="0"/>
              <a:t>caverna. Tutto ci spinge a pensarlo, perché è la stessa </a:t>
            </a:r>
            <a:r>
              <a:rPr lang="it-IT" sz="2000" dirty="0" smtClean="0"/>
              <a:t>immaginazione che </a:t>
            </a:r>
            <a:r>
              <a:rPr lang="it-IT" sz="2000" dirty="0"/>
              <a:t>fa tremare i compagni di Ulisse sulla soglia </a:t>
            </a:r>
            <a:r>
              <a:rPr lang="it-IT" sz="2000" dirty="0" smtClean="0"/>
              <a:t>dell’antro a </a:t>
            </a:r>
            <a:r>
              <a:rPr lang="it-IT" sz="2000" dirty="0"/>
              <a:t>dare poi vita al mostro terribile: al gigante che ha un unico occhio</a:t>
            </a:r>
            <a:r>
              <a:rPr lang="it-IT" sz="2000" dirty="0" smtClean="0"/>
              <a:t>, alla </a:t>
            </a:r>
            <a:r>
              <a:rPr lang="it-IT" sz="2000" dirty="0"/>
              <a:t>sua voce cavernosa che rammenta un vuoto che </a:t>
            </a:r>
            <a:r>
              <a:rPr lang="it-IT" sz="2000" dirty="0" smtClean="0"/>
              <a:t>dovrà essere </a:t>
            </a:r>
            <a:r>
              <a:rPr lang="it-IT" sz="2000" dirty="0"/>
              <a:t>presto riempito. Polifemo è uno stomaco ed una bocca: </a:t>
            </a:r>
            <a:r>
              <a:rPr lang="it-IT" sz="2000" dirty="0" smtClean="0"/>
              <a:t>è una </a:t>
            </a:r>
            <a:r>
              <a:rPr lang="it-IT" sz="2000" dirty="0"/>
              <a:t>caverna che deve essere riempita.</a:t>
            </a:r>
          </a:p>
        </p:txBody>
      </p:sp>
    </p:spTree>
    <p:extLst>
      <p:ext uri="{BB962C8B-B14F-4D97-AF65-F5344CB8AC3E}">
        <p14:creationId xmlns:p14="http://schemas.microsoft.com/office/powerpoint/2010/main" val="910323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isultati immagi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438" y="367142"/>
            <a:ext cx="4762500" cy="621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497150" y="621437"/>
            <a:ext cx="595691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Dobbiamo allora interrogarci sulla natura della memoria nell’Odissea. E come la memoria in Magritte, anche per Ulisse la memoria è dolorosa e tutt’altro che facile. Ricordare significa far forza sul presente per costringerlo sulla via che dal passato conduce al futuro. Significa allinearlo, strappandolo dalla regola della sua felice ripetizione.</a:t>
            </a:r>
          </a:p>
          <a:p>
            <a:pPr algn="just"/>
            <a:endParaRPr lang="it-IT" dirty="0"/>
          </a:p>
          <a:p>
            <a:pPr algn="just"/>
            <a:r>
              <a:rPr lang="it-IT" dirty="0" smtClean="0"/>
              <a:t>Tre forme della memoria:</a:t>
            </a:r>
          </a:p>
          <a:p>
            <a:pPr algn="just"/>
            <a:endParaRPr lang="it-IT" dirty="0" smtClean="0"/>
          </a:p>
          <a:p>
            <a:pPr marL="342900" indent="-342900" algn="just">
              <a:buAutoNum type="arabicPeriod"/>
            </a:pPr>
            <a:r>
              <a:rPr lang="it-IT" dirty="0" smtClean="0"/>
              <a:t>La memoria come acquisizione</a:t>
            </a:r>
          </a:p>
          <a:p>
            <a:pPr marL="342900" indent="-342900" algn="just">
              <a:buAutoNum type="arabicPeriod"/>
            </a:pPr>
            <a:r>
              <a:rPr lang="it-IT" dirty="0" smtClean="0"/>
              <a:t>La memoria come sfondo memorativo e come familiarità</a:t>
            </a:r>
          </a:p>
          <a:p>
            <a:pPr marL="342900" indent="-342900" algn="just">
              <a:buAutoNum type="arabicPeriod"/>
            </a:pPr>
            <a:r>
              <a:rPr lang="it-IT" dirty="0" smtClean="0"/>
              <a:t>La memoria episodica e narrativa</a:t>
            </a:r>
          </a:p>
          <a:p>
            <a:pPr algn="just"/>
            <a:endParaRPr lang="it-IT" dirty="0"/>
          </a:p>
          <a:p>
            <a:pPr algn="just"/>
            <a:r>
              <a:rPr lang="it-IT" dirty="0" smtClean="0"/>
              <a:t>Nell’Odissea è quest’ultima forma che ha una sua indubbia preminenza.</a:t>
            </a:r>
          </a:p>
          <a:p>
            <a:pPr algn="just"/>
            <a:endParaRPr lang="it-IT" dirty="0"/>
          </a:p>
          <a:p>
            <a:pPr algn="just"/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57014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isultati immagini per viaggio di ulisse dan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445" y="1257839"/>
            <a:ext cx="6191250" cy="4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595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https://upload.wikimedia.org/wikipedia/commons/thumb/9/94/Turner%2C_J._M._W._-_The_Fighting_T%C3%A9m%C3%A9raire_tugged_to_her_last_Berth_to_be_broken.jpg/1280px-Turner%2C_J._M._W._-_The_Fighting_T%C3%A9m%C3%A9raire_tugged_to_her_last_Berth_to_be_brok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784" y="2466000"/>
            <a:ext cx="5905216" cy="43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s://upload.wikimedia.org/wikipedia/commons/2/2e/Shipwreck_turn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26804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585926" y="5140171"/>
            <a:ext cx="5122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Tempesta e quiete come forme del venir meno di una rotta decisa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64652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77048" y="932155"/>
            <a:ext cx="496261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La tempesta e la quiete che la segue ci appaiono così alla </a:t>
            </a:r>
            <a:r>
              <a:rPr lang="it-IT" dirty="0" smtClean="0"/>
              <a:t>luce di </a:t>
            </a:r>
            <a:r>
              <a:rPr lang="it-IT" dirty="0"/>
              <a:t>una dialettica esistenziale: l’una ci mostra la fragilità dei </a:t>
            </a:r>
            <a:r>
              <a:rPr lang="it-IT" dirty="0" smtClean="0"/>
              <a:t>nostri progetti </a:t>
            </a:r>
            <a:r>
              <a:rPr lang="it-IT" dirty="0"/>
              <a:t>e delle nostre scelte, l’altra la facilità con cui i nodi </a:t>
            </a:r>
            <a:r>
              <a:rPr lang="it-IT" dirty="0" smtClean="0"/>
              <a:t>della decisione si sciolgono </a:t>
            </a:r>
            <a:r>
              <a:rPr lang="it-IT" dirty="0"/>
              <a:t>nel venir meno della determinazione e </a:t>
            </a:r>
            <a:r>
              <a:rPr lang="it-IT" dirty="0" smtClean="0"/>
              <a:t>del progetto. Così</a:t>
            </a:r>
            <a:r>
              <a:rPr lang="it-IT" dirty="0"/>
              <a:t>, non è un caso se il mare si distende in una </a:t>
            </a:r>
            <a:r>
              <a:rPr lang="it-IT" dirty="0" smtClean="0"/>
              <a:t>calma irreale </a:t>
            </a:r>
            <a:r>
              <a:rPr lang="it-IT" dirty="0"/>
              <a:t>proprio davanti allo scoglio delle sirene: il mare mai stanco</a:t>
            </a:r>
            <a:r>
              <a:rPr lang="it-IT" dirty="0" smtClean="0"/>
              <a:t>, il </a:t>
            </a:r>
            <a:r>
              <a:rPr lang="it-IT" dirty="0"/>
              <a:t>mare che ha </a:t>
            </a:r>
            <a:r>
              <a:rPr lang="it-IT" dirty="0" smtClean="0"/>
              <a:t>flutti infiniti </a:t>
            </a:r>
            <a:r>
              <a:rPr lang="it-IT" dirty="0"/>
              <a:t>e che è percorso da </a:t>
            </a:r>
            <a:r>
              <a:rPr lang="it-IT" dirty="0" smtClean="0"/>
              <a:t>infinite </a:t>
            </a:r>
            <a:r>
              <a:rPr lang="it-IT" dirty="0"/>
              <a:t>correnti, </a:t>
            </a:r>
            <a:r>
              <a:rPr lang="it-IT" dirty="0" smtClean="0"/>
              <a:t>si ferma</a:t>
            </a:r>
            <a:r>
              <a:rPr lang="it-IT" dirty="0"/>
              <a:t>. Tutto tace: non c’è un alito di vento e scompaiono anche </a:t>
            </a:r>
            <a:r>
              <a:rPr lang="it-IT" dirty="0" smtClean="0"/>
              <a:t>le vie </a:t>
            </a:r>
            <a:r>
              <a:rPr lang="it-IT" dirty="0"/>
              <a:t>che la brezza promette alle vele. Tutto si placa, il mare è immobile</a:t>
            </a:r>
            <a:r>
              <a:rPr lang="it-IT" dirty="0" smtClean="0"/>
              <a:t>, e </a:t>
            </a:r>
            <a:r>
              <a:rPr lang="it-IT" dirty="0"/>
              <a:t>c’è una </a:t>
            </a:r>
            <a:r>
              <a:rPr lang="it-IT" i="1" dirty="0"/>
              <a:t>quiete </a:t>
            </a:r>
            <a:r>
              <a:rPr lang="it-IT" dirty="0"/>
              <a:t>profonda – così profonda che non </a:t>
            </a:r>
            <a:r>
              <a:rPr lang="it-IT" dirty="0" smtClean="0"/>
              <a:t>possiamo non </a:t>
            </a:r>
            <a:r>
              <a:rPr lang="it-IT" dirty="0"/>
              <a:t>avvertirla: siamo costretti a </a:t>
            </a:r>
            <a:r>
              <a:rPr lang="it-IT" i="1" dirty="0"/>
              <a:t>sentire </a:t>
            </a:r>
            <a:r>
              <a:rPr lang="it-IT" dirty="0"/>
              <a:t>il silenzio che si </a:t>
            </a:r>
            <a:r>
              <a:rPr lang="it-IT" dirty="0" smtClean="0"/>
              <a:t>impone all’ascolto </a:t>
            </a:r>
            <a:r>
              <a:rPr lang="it-IT" dirty="0"/>
              <a:t>nell’assenza di ogni altra voce. Il canto delle sirene </a:t>
            </a:r>
            <a:r>
              <a:rPr lang="it-IT" dirty="0" smtClean="0"/>
              <a:t>è questo</a:t>
            </a:r>
            <a:r>
              <a:rPr lang="it-IT" dirty="0"/>
              <a:t>: è il silenzio profondo e sovrumano che dice che non c’è </a:t>
            </a:r>
            <a:r>
              <a:rPr lang="it-IT" i="1" dirty="0" smtClean="0"/>
              <a:t>più </a:t>
            </a:r>
            <a:r>
              <a:rPr lang="it-IT" dirty="0" smtClean="0"/>
              <a:t>nulla </a:t>
            </a:r>
            <a:r>
              <a:rPr lang="it-IT" dirty="0"/>
              <a:t>da raggiungere e che ci si può davvero fermare.</a:t>
            </a:r>
          </a:p>
        </p:txBody>
      </p:sp>
      <p:pic>
        <p:nvPicPr>
          <p:cNvPr id="2050" name="Picture 2" descr="http://www.silviadue.net/vari/odisseo_siren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866" y="575915"/>
            <a:ext cx="4173315" cy="59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009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895350"/>
            <a:ext cx="762000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832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isultati immagini per phäaken odysse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573" y="226473"/>
            <a:ext cx="9525000" cy="623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487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02957" y="92982"/>
            <a:ext cx="11274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La geografia immaginativa dell’</a:t>
            </a:r>
            <a:r>
              <a:rPr lang="it-IT" i="1" dirty="0" smtClean="0"/>
              <a:t>Odissea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35005" y="702632"/>
            <a:ext cx="5098047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it-IT" dirty="0" smtClean="0"/>
              <a:t>			chiuso 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it-IT" dirty="0" smtClean="0"/>
              <a:t>		caverna         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it-IT" dirty="0" smtClean="0"/>
              <a:t>	assenza di regole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it-IT" dirty="0" smtClean="0"/>
              <a:t>			oscurità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it-IT" dirty="0" smtClean="0"/>
              <a:t>		profondità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it-IT" dirty="0" smtClean="0"/>
              <a:t>crudo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it-IT" dirty="0" smtClean="0"/>
              <a:t>			animalità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it-IT" dirty="0" smtClean="0"/>
              <a:t>latte 	asocialità 	antropofagia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it-IT" dirty="0" smtClean="0"/>
              <a:t>abnorme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it-IT" dirty="0" smtClean="0"/>
              <a:t>cecità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it-IT" dirty="0" smtClean="0"/>
              <a:t>magma</a:t>
            </a:r>
            <a:r>
              <a:rPr lang="it-IT" dirty="0"/>
              <a:t>	</a:t>
            </a:r>
            <a:r>
              <a:rPr lang="it-IT" dirty="0" smtClean="0"/>
              <a:t>	lava terremoti    	vulcani		profondità marina	     	acqua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it-IT" dirty="0" smtClean="0"/>
              <a:t>	vita informe e anonima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it-IT" dirty="0" smtClean="0"/>
              <a:t>         	generazione	corruzione</a:t>
            </a:r>
            <a:endParaRPr lang="it-IT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it-IT" dirty="0" smtClean="0"/>
              <a:t>		vita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6960637" y="702632"/>
            <a:ext cx="511299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it-IT" dirty="0" smtClean="0"/>
              <a:t>	aperto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it-IT" dirty="0" smtClean="0"/>
              <a:t>			casa    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it-IT" dirty="0" smtClean="0"/>
              <a:t>doni ospitali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it-IT" dirty="0" smtClean="0"/>
              <a:t>				luce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it-IT" dirty="0" smtClean="0"/>
              <a:t>		superficie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it-IT" dirty="0" smtClean="0"/>
              <a:t>cotto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it-IT" dirty="0" smtClean="0"/>
              <a:t>		cultura umana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it-IT" dirty="0" smtClean="0"/>
              <a:t>vino       socievolezza    tabù del cannibalismo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it-IT" dirty="0"/>
              <a:t>	</a:t>
            </a:r>
            <a:r>
              <a:rPr lang="it-IT" dirty="0" smtClean="0"/>
              <a:t>Normalità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it-IT" dirty="0" smtClean="0"/>
              <a:t>	visione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it-IT" dirty="0" smtClean="0"/>
              <a:t>			terra ferma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it-IT" dirty="0" smtClean="0"/>
              <a:t>superficie terrestre 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it-IT" dirty="0" smtClean="0"/>
              <a:t>Individualità e nome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it-IT" dirty="0"/>
              <a:t> </a:t>
            </a:r>
            <a:r>
              <a:rPr lang="it-IT" dirty="0" smtClean="0"/>
              <a:t>        </a:t>
            </a:r>
            <a:r>
              <a:rPr lang="it-IT" kern="1000" spc="-40" dirty="0" smtClean="0"/>
              <a:t>esistenza storica e memoria degli affetti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it-IT" dirty="0"/>
              <a:t>	</a:t>
            </a:r>
            <a:r>
              <a:rPr lang="it-IT" dirty="0" smtClean="0"/>
              <a:t>	esistenza</a:t>
            </a:r>
          </a:p>
        </p:txBody>
      </p:sp>
      <p:sp>
        <p:nvSpPr>
          <p:cNvPr id="3" name="Ovale 2"/>
          <p:cNvSpPr/>
          <p:nvPr/>
        </p:nvSpPr>
        <p:spPr>
          <a:xfrm>
            <a:off x="102637" y="462314"/>
            <a:ext cx="5691673" cy="56492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/>
          <p:cNvSpPr/>
          <p:nvPr/>
        </p:nvSpPr>
        <p:spPr>
          <a:xfrm>
            <a:off x="6184128" y="389838"/>
            <a:ext cx="6007872" cy="57890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Ovale 3"/>
          <p:cNvSpPr/>
          <p:nvPr/>
        </p:nvSpPr>
        <p:spPr>
          <a:xfrm>
            <a:off x="4989647" y="2643181"/>
            <a:ext cx="2036303" cy="16701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5234473" y="3284376"/>
            <a:ext cx="1607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Ulisse</a:t>
            </a:r>
            <a:endParaRPr lang="it-IT" sz="3200" dirty="0"/>
          </a:p>
        </p:txBody>
      </p:sp>
      <p:cxnSp>
        <p:nvCxnSpPr>
          <p:cNvPr id="10" name="Connettore 1 9"/>
          <p:cNvCxnSpPr/>
          <p:nvPr/>
        </p:nvCxnSpPr>
        <p:spPr>
          <a:xfrm>
            <a:off x="6007799" y="606490"/>
            <a:ext cx="176329" cy="6251510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3265713" y="6326155"/>
            <a:ext cx="6008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tempo circolare			tempo lineare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00484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476</Words>
  <Application>Microsoft Office PowerPoint</Application>
  <PresentationFormat>Widescreen</PresentationFormat>
  <Paragraphs>48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paolo spinicci</dc:creator>
  <cp:lastModifiedBy>paolo spinicci</cp:lastModifiedBy>
  <cp:revision>2</cp:revision>
  <dcterms:created xsi:type="dcterms:W3CDTF">2017-04-05T14:15:10Z</dcterms:created>
  <dcterms:modified xsi:type="dcterms:W3CDTF">2017-04-05T14:30:17Z</dcterms:modified>
</cp:coreProperties>
</file>