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id" ContentType="audio/mi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69" r:id="rId5"/>
    <p:sldId id="270" r:id="rId6"/>
    <p:sldId id="271" r:id="rId7"/>
    <p:sldId id="272" r:id="rId8"/>
    <p:sldId id="273" r:id="rId9"/>
    <p:sldId id="274" r:id="rId10"/>
    <p:sldId id="27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57F3346-04F4-4633-89F3-052B61D919F6}" type="datetimeFigureOut">
              <a:rPr lang="it-IT" smtClean="0"/>
              <a:t>23/03/2017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353403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57F3346-04F4-4633-89F3-052B61D919F6}" type="datetimeFigureOut">
              <a:rPr lang="it-IT" smtClean="0"/>
              <a:t>23/03/2017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62524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57F3346-04F4-4633-89F3-052B61D919F6}" type="datetimeFigureOut">
              <a:rPr lang="it-IT" smtClean="0"/>
              <a:t>23/03/2017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211447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57F3346-04F4-4633-89F3-052B61D919F6}" type="datetimeFigureOut">
              <a:rPr lang="it-IT" smtClean="0"/>
              <a:t>23/03/2017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63389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57F3346-04F4-4633-89F3-052B61D919F6}" type="datetimeFigureOut">
              <a:rPr lang="it-IT" smtClean="0"/>
              <a:t>23/03/2017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41941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57F3346-04F4-4633-89F3-052B61D919F6}" type="datetimeFigureOut">
              <a:rPr lang="it-IT" smtClean="0"/>
              <a:t>23/03/2017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174939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57F3346-04F4-4633-89F3-052B61D919F6}" type="datetimeFigureOut">
              <a:rPr lang="it-IT" smtClean="0"/>
              <a:t>23/03/2017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13326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57F3346-04F4-4633-89F3-052B61D919F6}" type="datetimeFigureOut">
              <a:rPr lang="it-IT" smtClean="0"/>
              <a:t>23/03/2017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1210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57F3346-04F4-4633-89F3-052B61D919F6}" type="datetimeFigureOut">
              <a:rPr lang="it-IT" smtClean="0"/>
              <a:t>23/03/2017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307504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57F3346-04F4-4633-89F3-052B61D919F6}" type="datetimeFigureOut">
              <a:rPr lang="it-IT" smtClean="0"/>
              <a:t>23/03/2017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355280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57F3346-04F4-4633-89F3-052B61D919F6}" type="datetimeFigureOut">
              <a:rPr lang="it-IT" smtClean="0"/>
              <a:t>23/03/2017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1FDFD3-368D-4A49-963E-3025727F158F}" type="slidenum">
              <a:rPr lang="it-IT" smtClean="0"/>
              <a:t>‹N›</a:t>
            </a:fld>
            <a:endParaRPr lang="it-IT"/>
          </a:p>
        </p:txBody>
      </p:sp>
    </p:spTree>
    <p:extLst>
      <p:ext uri="{BB962C8B-B14F-4D97-AF65-F5344CB8AC3E}">
        <p14:creationId xmlns:p14="http://schemas.microsoft.com/office/powerpoint/2010/main" val="336627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F3346-04F4-4633-89F3-052B61D919F6}" type="datetimeFigureOut">
              <a:rPr lang="it-IT" smtClean="0"/>
              <a:t>23/03/2017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FDFD3-368D-4A49-963E-3025727F158F}" type="slidenum">
              <a:rPr lang="it-IT" smtClean="0"/>
              <a:t>‹N›</a:t>
            </a:fld>
            <a:endParaRPr lang="it-IT"/>
          </a:p>
        </p:txBody>
      </p:sp>
    </p:spTree>
    <p:extLst>
      <p:ext uri="{BB962C8B-B14F-4D97-AF65-F5344CB8AC3E}">
        <p14:creationId xmlns:p14="http://schemas.microsoft.com/office/powerpoint/2010/main" val="785673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id"/><Relationship Id="rId1" Type="http://schemas.microsoft.com/office/2007/relationships/media" Target="../media/media1.mid"/><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stan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198" y="619394"/>
            <a:ext cx="3102338" cy="57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26104" y="1568486"/>
            <a:ext cx="1719072" cy="3861816"/>
          </a:xfrm>
          <a:prstGeom prst="rect">
            <a:avLst/>
          </a:prstGeom>
        </p:spPr>
      </p:pic>
      <p:pic>
        <p:nvPicPr>
          <p:cNvPr id="2052" name="Picture 4" descr="http://www.gliscritti.it/blog/images/2012-11/fortezz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99" y="619394"/>
            <a:ext cx="2990584"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65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liscritti.it/blog/images/2012-11/fe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70" y="304141"/>
            <a:ext cx="3550382" cy="644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liscritti.it/blog/images/2012-11/infedel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352" y="304141"/>
            <a:ext cx="3442536" cy="64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5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roof.nationalgeographic.com/files/2014/07/140716-pichler-one-third-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934" y="0"/>
            <a:ext cx="8573066"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16523" y="96715"/>
            <a:ext cx="3015762" cy="369332"/>
          </a:xfrm>
          <a:prstGeom prst="rect">
            <a:avLst/>
          </a:prstGeom>
          <a:noFill/>
        </p:spPr>
        <p:txBody>
          <a:bodyPr wrap="square" rtlCol="0">
            <a:spAutoFit/>
          </a:bodyPr>
          <a:lstStyle/>
          <a:p>
            <a:r>
              <a:rPr lang="it-IT" dirty="0" smtClean="0"/>
              <a:t>Klaus </a:t>
            </a:r>
            <a:r>
              <a:rPr lang="it-IT" dirty="0" err="1" smtClean="0"/>
              <a:t>Pichler</a:t>
            </a:r>
            <a:r>
              <a:rPr lang="it-IT" dirty="0" smtClean="0"/>
              <a:t>, Waste </a:t>
            </a:r>
            <a:r>
              <a:rPr lang="it-IT" dirty="0" err="1" smtClean="0"/>
              <a:t>food</a:t>
            </a:r>
            <a:endParaRPr lang="it-IT" dirty="0"/>
          </a:p>
        </p:txBody>
      </p:sp>
      <p:pic>
        <p:nvPicPr>
          <p:cNvPr id="3076" name="Picture 4" descr="One third  – a project on food waste"/>
          <p:cNvPicPr>
            <a:picLocks noChangeAspect="1" noChangeArrowheads="1"/>
          </p:cNvPicPr>
          <p:nvPr/>
        </p:nvPicPr>
        <p:blipFill rotWithShape="1">
          <a:blip r:embed="rId3">
            <a:extLst>
              <a:ext uri="{28A0092B-C50C-407E-A947-70E740481C1C}">
                <a14:useLocalDpi xmlns:a14="http://schemas.microsoft.com/office/drawing/2010/main" val="0"/>
              </a:ext>
            </a:extLst>
          </a:blip>
          <a:srcRect l="31200" t="4032" r="31275" b="5696"/>
          <a:stretch/>
        </p:blipFill>
        <p:spPr bwMode="auto">
          <a:xfrm>
            <a:off x="505557" y="466047"/>
            <a:ext cx="2637694" cy="507310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16523" y="5899638"/>
            <a:ext cx="2919046" cy="369332"/>
          </a:xfrm>
          <a:prstGeom prst="rect">
            <a:avLst/>
          </a:prstGeom>
          <a:noFill/>
        </p:spPr>
        <p:txBody>
          <a:bodyPr wrap="square" rtlCol="0">
            <a:spAutoFit/>
          </a:bodyPr>
          <a:lstStyle/>
          <a:p>
            <a:r>
              <a:rPr lang="it-IT" dirty="0" smtClean="0"/>
              <a:t>«Verde orrore mi prese…»</a:t>
            </a:r>
            <a:endParaRPr lang="it-IT" dirty="0"/>
          </a:p>
        </p:txBody>
      </p:sp>
    </p:spTree>
    <p:extLst>
      <p:ext uri="{BB962C8B-B14F-4D97-AF65-F5344CB8AC3E}">
        <p14:creationId xmlns:p14="http://schemas.microsoft.com/office/powerpoint/2010/main" val="317257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49569" y="589085"/>
            <a:ext cx="9935308" cy="707886"/>
          </a:xfrm>
          <a:prstGeom prst="rect">
            <a:avLst/>
          </a:prstGeom>
          <a:noFill/>
        </p:spPr>
        <p:txBody>
          <a:bodyPr wrap="square" rtlCol="0">
            <a:spAutoFit/>
          </a:bodyPr>
          <a:lstStyle/>
          <a:p>
            <a:pPr algn="ctr"/>
            <a:r>
              <a:rPr lang="it-IT" sz="4000" dirty="0" smtClean="0">
                <a:latin typeface="Garamond" panose="02020404030301010803" pitchFamily="18" charset="0"/>
              </a:rPr>
              <a:t>a+(</a:t>
            </a:r>
            <a:r>
              <a:rPr lang="it-IT" sz="4000" dirty="0" err="1" smtClean="0">
                <a:latin typeface="Garamond" panose="02020404030301010803" pitchFamily="18" charset="0"/>
              </a:rPr>
              <a:t>b+c</a:t>
            </a:r>
            <a:r>
              <a:rPr lang="it-IT" sz="4000" dirty="0" smtClean="0">
                <a:latin typeface="Garamond" panose="02020404030301010803" pitchFamily="18" charset="0"/>
              </a:rPr>
              <a:t>)=(</a:t>
            </a:r>
            <a:r>
              <a:rPr lang="it-IT" sz="4000" dirty="0" err="1" smtClean="0">
                <a:latin typeface="Garamond" panose="02020404030301010803" pitchFamily="18" charset="0"/>
              </a:rPr>
              <a:t>a+b</a:t>
            </a:r>
            <a:r>
              <a:rPr lang="it-IT" sz="4000" dirty="0" smtClean="0">
                <a:latin typeface="Garamond" panose="02020404030301010803" pitchFamily="18" charset="0"/>
              </a:rPr>
              <a:t>)+c </a:t>
            </a:r>
            <a:endParaRPr lang="it-IT" sz="4000" dirty="0">
              <a:latin typeface="Garamond" panose="02020404030301010803" pitchFamily="18" charset="0"/>
            </a:endParaRPr>
          </a:p>
        </p:txBody>
      </p:sp>
      <p:pic>
        <p:nvPicPr>
          <p:cNvPr id="4098" name="Picture 2" descr="Cervello umano intelligenza grunge macchina medica simbolo con texture vecchio fatto di ingranaggi e ingranaggi che rappresenta la strategia e psicologico mentale activ neurologici — Foto 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5223" y="2135677"/>
            <a:ext cx="4103999" cy="41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2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554" y="641838"/>
            <a:ext cx="11350869" cy="5016758"/>
          </a:xfrm>
          <a:prstGeom prst="rect">
            <a:avLst/>
          </a:prstGeom>
          <a:noFill/>
        </p:spPr>
        <p:txBody>
          <a:bodyPr wrap="square" rtlCol="0">
            <a:spAutoFit/>
          </a:bodyPr>
          <a:lstStyle/>
          <a:p>
            <a:pPr algn="just"/>
            <a:r>
              <a:rPr lang="it-IT" sz="2400" dirty="0" smtClean="0">
                <a:latin typeface="Lucida Calligraphy" panose="03010101010101010101" pitchFamily="66" charset="0"/>
              </a:rPr>
              <a:t>«La logica su cui si fonda ogni nostro ragionamento è un fatto che dipende da come siamo fatti – dal modo in cui funziona il nostro cervello che, a sua volta, è un organo che si è formato nel gioco selettivo dell’evoluzione».</a:t>
            </a:r>
          </a:p>
          <a:p>
            <a:pPr algn="just"/>
            <a:endParaRPr lang="it-IT" sz="3200" dirty="0">
              <a:latin typeface="Lucida Calligraphy" panose="03010101010101010101" pitchFamily="66" charset="0"/>
            </a:endParaRPr>
          </a:p>
          <a:p>
            <a:pPr algn="just"/>
            <a:r>
              <a:rPr lang="it-IT" sz="2400" dirty="0" smtClean="0">
                <a:latin typeface="Garamond" panose="02020404030301010803" pitchFamily="18" charset="0"/>
              </a:rPr>
              <a:t>Ora se questa proposizione dipende da un fatto (da come siamo fatti) allora potrebbe ben accadere una qualche piega della vicenda evolutiva facesse sì che ci sembri vera la sua negazione e </a:t>
            </a:r>
            <a:r>
              <a:rPr lang="it-IT" sz="2400" dirty="0" smtClean="0">
                <a:latin typeface="Garamond" panose="02020404030301010803" pitchFamily="18" charset="0"/>
                <a:cs typeface="Times New Roman" panose="02020603050405020304" pitchFamily="18" charset="0"/>
              </a:rPr>
              <a:t>allora dovremmo dire che per ragioni evolutive è vero che</a:t>
            </a:r>
          </a:p>
          <a:p>
            <a:pPr algn="just"/>
            <a:endParaRPr lang="it-IT" sz="2400" dirty="0">
              <a:latin typeface="Garamond" panose="02020404030301010803" pitchFamily="18" charset="0"/>
              <a:cs typeface="Times New Roman" panose="02020603050405020304" pitchFamily="18" charset="0"/>
            </a:endParaRPr>
          </a:p>
          <a:p>
            <a:pPr algn="just"/>
            <a:r>
              <a:rPr lang="it-IT" sz="2400" dirty="0">
                <a:latin typeface="Lucida Calligraphy" panose="03010101010101010101" pitchFamily="66" charset="0"/>
              </a:rPr>
              <a:t>«La logica su cui si fonda ogni nostro ragionamento </a:t>
            </a:r>
            <a:r>
              <a:rPr lang="it-IT" sz="2400" dirty="0" smtClean="0">
                <a:latin typeface="Lucida Calligraphy" panose="03010101010101010101" pitchFamily="66" charset="0"/>
              </a:rPr>
              <a:t>non è </a:t>
            </a:r>
            <a:r>
              <a:rPr lang="it-IT" sz="2400" dirty="0">
                <a:latin typeface="Lucida Calligraphy" panose="03010101010101010101" pitchFamily="66" charset="0"/>
              </a:rPr>
              <a:t>un fatto che dipende da come siamo fatti – dal modo in cui funziona il nostro cervello che, a sua volta, è un organo che si è formato nel gioco selettivo dell’evoluzione».</a:t>
            </a:r>
          </a:p>
        </p:txBody>
      </p:sp>
    </p:spTree>
    <p:extLst>
      <p:ext uri="{BB962C8B-B14F-4D97-AF65-F5344CB8AC3E}">
        <p14:creationId xmlns:p14="http://schemas.microsoft.com/office/powerpoint/2010/main" val="401276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8/82/Gottfried_Franz_-_Munchhausen_Underwater.jpg/800px-Gottfried_Franz_-_Munchhausen_Under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142" y="0"/>
            <a:ext cx="5024821" cy="68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9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ostan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3198" y="619394"/>
            <a:ext cx="3102338" cy="5760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433313" y="1733917"/>
            <a:ext cx="3536831" cy="923330"/>
          </a:xfrm>
          <a:prstGeom prst="rect">
            <a:avLst/>
          </a:prstGeom>
          <a:noFill/>
        </p:spPr>
        <p:txBody>
          <a:bodyPr wrap="square" rtlCol="0">
            <a:spAutoFit/>
          </a:bodyPr>
          <a:lstStyle/>
          <a:p>
            <a:r>
              <a:rPr lang="it-IT" dirty="0" smtClean="0"/>
              <a:t>Accordo di do di settima diminuita</a:t>
            </a:r>
          </a:p>
          <a:p>
            <a:r>
              <a:rPr lang="it-IT" dirty="0" smtClean="0"/>
              <a:t>(do </a:t>
            </a:r>
            <a:r>
              <a:rPr lang="it-IT" dirty="0" err="1"/>
              <a:t>mi</a:t>
            </a:r>
            <a:r>
              <a:rPr lang="it-IT" baseline="-25000" dirty="0" err="1">
                <a:latin typeface="Times New Roman" panose="02020603050405020304" pitchFamily="18" charset="0"/>
                <a:cs typeface="Times New Roman" panose="02020603050405020304" pitchFamily="18" charset="0"/>
              </a:rPr>
              <a:t>ƅ</a:t>
            </a:r>
            <a:r>
              <a:rPr lang="it-IT" baseline="-25000" dirty="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sol</a:t>
            </a:r>
            <a:r>
              <a:rPr lang="it-IT" baseline="-25000" dirty="0" err="1" smtClean="0">
                <a:latin typeface="Times New Roman" panose="02020603050405020304" pitchFamily="18" charset="0"/>
                <a:cs typeface="Times New Roman" panose="02020603050405020304" pitchFamily="18" charset="0"/>
              </a:rPr>
              <a:t>ƅ</a:t>
            </a:r>
            <a:r>
              <a:rPr lang="it-IT" baseline="-25000"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si</a:t>
            </a:r>
            <a:r>
              <a:rPr lang="it-IT" baseline="-25000" dirty="0" err="1" smtClean="0">
                <a:latin typeface="Times New Roman" panose="02020603050405020304" pitchFamily="18" charset="0"/>
                <a:cs typeface="Times New Roman" panose="02020603050405020304" pitchFamily="18" charset="0"/>
              </a:rPr>
              <a:t>bb</a:t>
            </a:r>
            <a:r>
              <a:rPr lang="it-IT" dirty="0">
                <a:latin typeface="Times New Roman" panose="02020603050405020304" pitchFamily="18" charset="0"/>
                <a:cs typeface="Times New Roman" panose="02020603050405020304" pitchFamily="18" charset="0"/>
              </a:rPr>
              <a:t>)</a:t>
            </a:r>
            <a:endParaRPr lang="it-IT" dirty="0" smtClean="0"/>
          </a:p>
          <a:p>
            <a:endParaRPr lang="it-IT" dirty="0"/>
          </a:p>
        </p:txBody>
      </p:sp>
      <p:pic>
        <p:nvPicPr>
          <p:cNvPr id="4" name="Diminished_seventh_chord_on_C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11178" y="1674902"/>
            <a:ext cx="487363" cy="487363"/>
          </a:xfrm>
          <a:prstGeom prst="rect">
            <a:avLst/>
          </a:prstGeom>
        </p:spPr>
      </p:pic>
      <p:pic>
        <p:nvPicPr>
          <p:cNvPr id="6146" name="Picture 2" descr="Risultati immagini per verde giallast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7680" y="3917800"/>
            <a:ext cx="202882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828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24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4686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2333</TotalTime>
  <Words>167</Words>
  <Application>Microsoft Office PowerPoint</Application>
  <PresentationFormat>Widescreen</PresentationFormat>
  <Paragraphs>10</Paragraphs>
  <Slides>10</Slides>
  <Notes>0</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Calibri</vt:lpstr>
      <vt:lpstr>Calibri Light</vt:lpstr>
      <vt:lpstr>Garamond</vt:lpstr>
      <vt:lpstr>Lucida Calligraphy</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spinicci</dc:creator>
  <cp:lastModifiedBy>paolo spinicci</cp:lastModifiedBy>
  <cp:revision>38</cp:revision>
  <dcterms:created xsi:type="dcterms:W3CDTF">2014-03-30T11:12:40Z</dcterms:created>
  <dcterms:modified xsi:type="dcterms:W3CDTF">2017-03-23T12:05:53Z</dcterms:modified>
</cp:coreProperties>
</file>