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6" r:id="rId2"/>
    <p:sldId id="297" r:id="rId3"/>
    <p:sldId id="298" r:id="rId4"/>
    <p:sldId id="286" r:id="rId5"/>
    <p:sldId id="299" r:id="rId6"/>
    <p:sldId id="300" r:id="rId7"/>
    <p:sldId id="301" r:id="rId8"/>
    <p:sldId id="302" r:id="rId9"/>
    <p:sldId id="303" r:id="rId10"/>
    <p:sldId id="291" r:id="rId11"/>
    <p:sldId id="292" r:id="rId12"/>
    <p:sldId id="295" r:id="rId13"/>
    <p:sldId id="290" r:id="rId14"/>
    <p:sldId id="294" r:id="rId15"/>
    <p:sldId id="264" r:id="rId16"/>
    <p:sldId id="265" r:id="rId17"/>
    <p:sldId id="293" r:id="rId18"/>
    <p:sldId id="285" r:id="rId19"/>
    <p:sldId id="284" r:id="rId20"/>
    <p:sldId id="283" r:id="rId21"/>
    <p:sldId id="259" r:id="rId22"/>
    <p:sldId id="267" r:id="rId23"/>
    <p:sldId id="261"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60"/>
  </p:normalViewPr>
  <p:slideViewPr>
    <p:cSldViewPr>
      <p:cViewPr varScale="1">
        <p:scale>
          <a:sx n="85" d="100"/>
          <a:sy n="85" d="100"/>
        </p:scale>
        <p:origin x="-84" y="-11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2E98C3-9A91-4BC1-BCCB-FE4B5B17BC99}" type="datetimeFigureOut">
              <a:rPr lang="it-IT" smtClean="0"/>
              <a:pPr/>
              <a:t>25/02/2011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CCABEC-3046-4E22-B000-33FB3B44B87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3CCABEC-3046-4E22-B000-33FB3B44B87E}" type="slidenum">
              <a:rPr lang="it-IT" smtClean="0"/>
              <a:pPr/>
              <a:t>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14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06394C-336B-40B8-A53A-651C1A0E6E31}" type="slidenum">
              <a:rPr lang="it-IT" smtClean="0"/>
              <a:pPr fontAlgn="base">
                <a:spcBef>
                  <a:spcPct val="0"/>
                </a:spcBef>
                <a:spcAft>
                  <a:spcPct val="0"/>
                </a:spcAft>
                <a:defRPr/>
              </a:pPr>
              <a:t>13</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3CCABEC-3046-4E22-B000-33FB3B44B87E}" type="slidenum">
              <a:rPr lang="it-IT" smtClean="0"/>
              <a:pPr/>
              <a:t>15</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3CCABEC-3046-4E22-B000-33FB3B44B87E}" type="slidenum">
              <a:rPr lang="it-IT" smtClean="0"/>
              <a:pPr/>
              <a:t>16</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3CCABEC-3046-4E22-B000-33FB3B44B87E}" type="slidenum">
              <a:rPr lang="it-IT" smtClean="0"/>
              <a:pPr/>
              <a:t>20</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3CCABEC-3046-4E22-B000-33FB3B44B87E}" type="slidenum">
              <a:rPr lang="it-IT" smtClean="0"/>
              <a:pPr/>
              <a:t>21</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3CCABEC-3046-4E22-B000-33FB3B44B87E}" type="slidenum">
              <a:rPr lang="it-IT" smtClean="0"/>
              <a:pPr/>
              <a:t>22</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3CCABEC-3046-4E22-B000-33FB3B44B87E}" type="slidenum">
              <a:rPr lang="it-IT" smtClean="0"/>
              <a:pPr/>
              <a:t>23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D99A78D-BE61-4E7C-B9C9-72125E3E3090}" type="datetimeFigureOut">
              <a:rPr lang="it-IT" smtClean="0"/>
              <a:pPr/>
              <a:t>25/02/2011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99A78D-BE61-4E7C-B9C9-72125E3E3090}" type="datetimeFigureOut">
              <a:rPr lang="it-IT" smtClean="0"/>
              <a:pPr/>
              <a:t>25/02/2011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99A78D-BE61-4E7C-B9C9-72125E3E3090}" type="datetimeFigureOut">
              <a:rPr lang="it-IT" smtClean="0"/>
              <a:pPr/>
              <a:t>25/02/2011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99A78D-BE61-4E7C-B9C9-72125E3E3090}" type="datetimeFigureOut">
              <a:rPr lang="it-IT" smtClean="0"/>
              <a:pPr/>
              <a:t>25/02/2011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D99A78D-BE61-4E7C-B9C9-72125E3E3090}" type="datetimeFigureOut">
              <a:rPr lang="it-IT" smtClean="0"/>
              <a:pPr/>
              <a:t>25/02/2011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D99A78D-BE61-4E7C-B9C9-72125E3E3090}" type="datetimeFigureOut">
              <a:rPr lang="it-IT" smtClean="0"/>
              <a:pPr/>
              <a:t>25/02/2011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D99A78D-BE61-4E7C-B9C9-72125E3E3090}" type="datetimeFigureOut">
              <a:rPr lang="it-IT" smtClean="0"/>
              <a:pPr/>
              <a:t>25/02/2011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D99A78D-BE61-4E7C-B9C9-72125E3E3090}" type="datetimeFigureOut">
              <a:rPr lang="it-IT" smtClean="0"/>
              <a:pPr/>
              <a:t>25/02/2011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D99A78D-BE61-4E7C-B9C9-72125E3E3090}" type="datetimeFigureOut">
              <a:rPr lang="it-IT" smtClean="0"/>
              <a:pPr/>
              <a:t>25/02/2011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D99A78D-BE61-4E7C-B9C9-72125E3E3090}" type="datetimeFigureOut">
              <a:rPr lang="it-IT" smtClean="0"/>
              <a:pPr/>
              <a:t>25/02/2011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D99A78D-BE61-4E7C-B9C9-72125E3E3090}" type="datetimeFigureOut">
              <a:rPr lang="it-IT" smtClean="0"/>
              <a:pPr/>
              <a:t>25/02/2011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9342EA0-DD79-4D7C-A52F-9EA014A8963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A78D-BE61-4E7C-B9C9-72125E3E3090}" type="datetimeFigureOut">
              <a:rPr lang="it-IT" smtClean="0"/>
              <a:pPr/>
              <a:t>25/02/2011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2EA0-DD79-4D7C-A52F-9EA014A8963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hagall, circo.jpg"/>
          <p:cNvPicPr>
            <a:picLocks noChangeAspect="1"/>
          </p:cNvPicPr>
          <p:nvPr/>
        </p:nvPicPr>
        <p:blipFill>
          <a:blip r:embed="rId2" cstate="print"/>
          <a:stretch>
            <a:fillRect/>
          </a:stretch>
        </p:blipFill>
        <p:spPr>
          <a:xfrm>
            <a:off x="179512" y="3284984"/>
            <a:ext cx="4267200" cy="3403600"/>
          </a:xfrm>
          <a:prstGeom prst="rect">
            <a:avLst/>
          </a:prstGeom>
        </p:spPr>
      </p:pic>
      <p:sp>
        <p:nvSpPr>
          <p:cNvPr id="3" name="CasellaDiTesto 2"/>
          <p:cNvSpPr txBox="1"/>
          <p:nvPr/>
        </p:nvSpPr>
        <p:spPr>
          <a:xfrm>
            <a:off x="827584" y="764704"/>
            <a:ext cx="6912768" cy="461665"/>
          </a:xfrm>
          <a:prstGeom prst="rect">
            <a:avLst/>
          </a:prstGeom>
          <a:noFill/>
        </p:spPr>
        <p:txBody>
          <a:bodyPr wrap="square" rtlCol="0">
            <a:spAutoFit/>
          </a:bodyPr>
          <a:lstStyle/>
          <a:p>
            <a:r>
              <a:rPr lang="it-IT" sz="2400" dirty="0" smtClean="0"/>
              <a:t>Problemi di una filosofia dell’immaginazione  2011/1</a:t>
            </a:r>
            <a:endParaRPr lang="it-IT"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1052736"/>
            <a:ext cx="3024336" cy="1754326"/>
          </a:xfrm>
          <a:prstGeom prst="rect">
            <a:avLst/>
          </a:prstGeom>
          <a:noFill/>
        </p:spPr>
        <p:txBody>
          <a:bodyPr wrap="square" rtlCol="0">
            <a:spAutoFit/>
          </a:bodyPr>
          <a:lstStyle/>
          <a:p>
            <a:r>
              <a:rPr lang="it-IT" dirty="0" smtClean="0"/>
              <a:t>E. Mach,</a:t>
            </a:r>
          </a:p>
          <a:p>
            <a:endParaRPr lang="it-IT" dirty="0" smtClean="0"/>
          </a:p>
          <a:p>
            <a:r>
              <a:rPr lang="de-DE" i="1" dirty="0" smtClean="0"/>
              <a:t>Die Analyse der Empfindungen und das Verhältnis des Physischen zum Psychischen</a:t>
            </a:r>
            <a:r>
              <a:rPr lang="de-DE" dirty="0" smtClean="0"/>
              <a:t> , Wien, 1886</a:t>
            </a:r>
            <a:endParaRPr lang="it-IT" dirty="0"/>
          </a:p>
        </p:txBody>
      </p:sp>
      <p:pic>
        <p:nvPicPr>
          <p:cNvPr id="4" name="Immagine 3" descr="450px-Ernst_Mach_Innenperspektive.png"/>
          <p:cNvPicPr>
            <a:picLocks noChangeAspect="1"/>
          </p:cNvPicPr>
          <p:nvPr/>
        </p:nvPicPr>
        <p:blipFill>
          <a:blip r:embed="rId2" cstate="print"/>
          <a:stretch>
            <a:fillRect/>
          </a:stretch>
        </p:blipFill>
        <p:spPr>
          <a:xfrm>
            <a:off x="4355976" y="620688"/>
            <a:ext cx="4286250" cy="5715000"/>
          </a:xfrm>
          <a:prstGeom prst="rect">
            <a:avLst/>
          </a:prstGeom>
        </p:spPr>
      </p:pic>
      <p:sp>
        <p:nvSpPr>
          <p:cNvPr id="5" name="CasellaDiTesto 4"/>
          <p:cNvSpPr txBox="1"/>
          <p:nvPr/>
        </p:nvSpPr>
        <p:spPr>
          <a:xfrm>
            <a:off x="4427984" y="5949280"/>
            <a:ext cx="4176464" cy="369332"/>
          </a:xfrm>
          <a:prstGeom prst="rect">
            <a:avLst/>
          </a:prstGeom>
          <a:noFill/>
        </p:spPr>
        <p:txBody>
          <a:bodyPr wrap="square" rtlCol="0">
            <a:spAutoFit/>
          </a:bodyPr>
          <a:lstStyle/>
          <a:p>
            <a:r>
              <a:rPr lang="it-IT" dirty="0" smtClean="0"/>
              <a:t>Ernst Mach, </a:t>
            </a:r>
            <a:r>
              <a:rPr lang="it-IT" dirty="0" err="1" smtClean="0"/>
              <a:t>Innenperspektive</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teinberg1.jpg"/>
          <p:cNvPicPr>
            <a:picLocks noChangeAspect="1"/>
          </p:cNvPicPr>
          <p:nvPr/>
        </p:nvPicPr>
        <p:blipFill>
          <a:blip r:embed="rId2" cstate="print"/>
          <a:stretch>
            <a:fillRect/>
          </a:stretch>
        </p:blipFill>
        <p:spPr>
          <a:xfrm>
            <a:off x="1512422" y="0"/>
            <a:ext cx="6119155"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age009.jpg"/>
          <p:cNvPicPr>
            <a:picLocks noChangeAspect="1"/>
          </p:cNvPicPr>
          <p:nvPr/>
        </p:nvPicPr>
        <p:blipFill>
          <a:blip r:embed="rId2" cstate="print"/>
          <a:stretch>
            <a:fillRect/>
          </a:stretch>
        </p:blipFill>
        <p:spPr>
          <a:xfrm>
            <a:off x="4639963" y="0"/>
            <a:ext cx="4504037" cy="3348000"/>
          </a:xfrm>
          <a:prstGeom prst="rect">
            <a:avLst/>
          </a:prstGeom>
        </p:spPr>
      </p:pic>
      <p:pic>
        <p:nvPicPr>
          <p:cNvPr id="3" name="Immagine 2" descr="image011.jpg"/>
          <p:cNvPicPr>
            <a:picLocks noChangeAspect="1"/>
          </p:cNvPicPr>
          <p:nvPr/>
        </p:nvPicPr>
        <p:blipFill>
          <a:blip r:embed="rId3" cstate="print"/>
          <a:stretch>
            <a:fillRect/>
          </a:stretch>
        </p:blipFill>
        <p:spPr>
          <a:xfrm>
            <a:off x="0" y="3078000"/>
            <a:ext cx="4520288" cy="378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nvGraphicFramePr>
        <p:xfrm>
          <a:off x="738188" y="714375"/>
          <a:ext cx="7668000" cy="5184000"/>
        </p:xfrm>
        <a:graphic>
          <a:graphicData uri="http://schemas.openxmlformats.org/drawingml/2006/table">
            <a:tbl>
              <a:tblPr bandRow="1">
                <a:tableStyleId>{69CF1AB2-1976-4502-BF36-3FF5EA218861}</a:tableStyleId>
              </a:tblPr>
              <a:tblGrid>
                <a:gridCol w="1917000"/>
                <a:gridCol w="1917000"/>
                <a:gridCol w="1917000"/>
                <a:gridCol w="1917000"/>
              </a:tblGrid>
              <a:tr h="2581842">
                <a:tc>
                  <a:txBody>
                    <a:bodyPr/>
                    <a:lstStyle/>
                    <a:p>
                      <a:pPr algn="ctr"/>
                      <a:r>
                        <a:rPr lang="it-IT" dirty="0" smtClean="0"/>
                        <a:t>Visualizzazioni </a:t>
                      </a:r>
                    </a:p>
                  </a:txBody>
                  <a:tcPr anchor="ctr"/>
                </a:tc>
                <a:tc>
                  <a:txBody>
                    <a:bodyPr/>
                    <a:lstStyle/>
                    <a:p>
                      <a:pPr algn="ctr"/>
                      <a:r>
                        <a:rPr lang="it-IT" dirty="0" smtClean="0"/>
                        <a:t>finzioni del possibile</a:t>
                      </a:r>
                      <a:endParaRPr lang="it-IT" dirty="0"/>
                    </a:p>
                  </a:txBody>
                  <a:tcPr anchor="ctr"/>
                </a:tc>
                <a:tc>
                  <a:txBody>
                    <a:bodyPr/>
                    <a:lstStyle/>
                    <a:p>
                      <a:pPr algn="ctr"/>
                      <a:r>
                        <a:rPr lang="it-IT" dirty="0" smtClean="0"/>
                        <a:t>Far come se ludico</a:t>
                      </a:r>
                    </a:p>
                  </a:txBody>
                  <a:tcPr anchor="ctr"/>
                </a:tc>
                <a:tc>
                  <a:txBody>
                    <a:bodyPr/>
                    <a:lstStyle/>
                    <a:p>
                      <a:pPr algn="ctr"/>
                      <a:r>
                        <a:rPr lang="it-IT" dirty="0" smtClean="0"/>
                        <a:t>Finzioni narrative</a:t>
                      </a:r>
                      <a:endParaRPr lang="it-IT" dirty="0"/>
                    </a:p>
                  </a:txBody>
                  <a:tcPr anchor="ctr"/>
                </a:tc>
              </a:tr>
              <a:tr h="2602158">
                <a:tc>
                  <a:txBody>
                    <a:bodyPr/>
                    <a:lstStyle/>
                    <a:p>
                      <a:pPr algn="ctr"/>
                      <a:r>
                        <a:rPr lang="it-IT" dirty="0" smtClean="0"/>
                        <a:t>Descrizioni</a:t>
                      </a:r>
                      <a:endParaRPr lang="it-IT" dirty="0"/>
                    </a:p>
                  </a:txBody>
                  <a:tcPr anchor="ctr"/>
                </a:tc>
                <a:tc>
                  <a:txBody>
                    <a:bodyPr/>
                    <a:lstStyle/>
                    <a:p>
                      <a:pPr algn="ctr"/>
                      <a:r>
                        <a:rPr lang="it-IT" dirty="0" smtClean="0"/>
                        <a:t>Supposizioni</a:t>
                      </a:r>
                      <a:r>
                        <a:rPr lang="it-IT" baseline="0" dirty="0" smtClean="0"/>
                        <a:t> </a:t>
                      </a:r>
                      <a:endParaRPr lang="it-IT" dirty="0"/>
                    </a:p>
                  </a:txBody>
                  <a:tcPr anchor="ctr"/>
                </a:tc>
                <a:tc>
                  <a:txBody>
                    <a:bodyPr/>
                    <a:lstStyle/>
                    <a:p>
                      <a:pPr algn="ctr"/>
                      <a:r>
                        <a:rPr lang="it-IT" dirty="0" smtClean="0"/>
                        <a:t>È vero nel gioco che ….</a:t>
                      </a:r>
                      <a:endParaRPr lang="it-IT" dirty="0"/>
                    </a:p>
                  </a:txBody>
                  <a:tcPr anchor="ctr"/>
                </a:tc>
                <a:tc>
                  <a:txBody>
                    <a:bodyPr/>
                    <a:lstStyle/>
                    <a:p>
                      <a:pPr algn="ctr"/>
                      <a:r>
                        <a:rPr lang="it-IT" dirty="0" smtClean="0"/>
                        <a:t>È vero</a:t>
                      </a:r>
                      <a:r>
                        <a:rPr lang="it-IT" baseline="0" dirty="0" smtClean="0"/>
                        <a:t> nell’universo del racconto che ….</a:t>
                      </a:r>
                      <a:endParaRPr lang="it-IT" dirty="0"/>
                    </a:p>
                  </a:txBody>
                  <a:tcPr anchor="ctr"/>
                </a:tc>
              </a:tr>
            </a:tbl>
          </a:graphicData>
        </a:graphic>
      </p:graphicFrame>
      <p:cxnSp>
        <p:nvCxnSpPr>
          <p:cNvPr id="8" name="Connettore 1 7"/>
          <p:cNvCxnSpPr/>
          <p:nvPr/>
        </p:nvCxnSpPr>
        <p:spPr>
          <a:xfrm>
            <a:off x="0" y="3286125"/>
            <a:ext cx="9144000" cy="1588"/>
          </a:xfrm>
          <a:prstGeom prst="line">
            <a:avLst/>
          </a:prstGeom>
          <a:ln w="25400">
            <a:prstDash val="sysDot"/>
            <a:headEnd type="none"/>
          </a:ln>
        </p:spPr>
        <p:style>
          <a:lnRef idx="3">
            <a:schemeClr val="dk1"/>
          </a:lnRef>
          <a:fillRef idx="0">
            <a:schemeClr val="dk1"/>
          </a:fillRef>
          <a:effectRef idx="2">
            <a:schemeClr val="dk1"/>
          </a:effectRef>
          <a:fontRef idx="minor">
            <a:schemeClr val="tx1"/>
          </a:fontRef>
        </p:style>
      </p:cxnSp>
      <p:sp>
        <p:nvSpPr>
          <p:cNvPr id="2068" name="CasellaDiTesto 13"/>
          <p:cNvSpPr txBox="1">
            <a:spLocks noChangeArrowheads="1"/>
          </p:cNvSpPr>
          <p:nvPr/>
        </p:nvSpPr>
        <p:spPr bwMode="auto">
          <a:xfrm>
            <a:off x="3071813" y="214313"/>
            <a:ext cx="3000375" cy="400050"/>
          </a:xfrm>
          <a:prstGeom prst="rect">
            <a:avLst/>
          </a:prstGeom>
          <a:noFill/>
          <a:ln w="9525">
            <a:noFill/>
            <a:miter lim="800000"/>
            <a:headEnd/>
            <a:tailEnd/>
          </a:ln>
        </p:spPr>
        <p:txBody>
          <a:bodyPr>
            <a:spAutoFit/>
          </a:bodyPr>
          <a:lstStyle/>
          <a:p>
            <a:pPr algn="ctr"/>
            <a:r>
              <a:rPr lang="it-IT" sz="2000" b="1">
                <a:latin typeface="Calibri" pitchFamily="34" charset="0"/>
              </a:rPr>
              <a:t>Forme dell’immaginazione</a:t>
            </a:r>
          </a:p>
        </p:txBody>
      </p:sp>
      <p:sp>
        <p:nvSpPr>
          <p:cNvPr id="2069" name="CasellaDiTesto 14"/>
          <p:cNvSpPr txBox="1">
            <a:spLocks noChangeArrowheads="1"/>
          </p:cNvSpPr>
          <p:nvPr/>
        </p:nvSpPr>
        <p:spPr bwMode="auto">
          <a:xfrm>
            <a:off x="3214688" y="5929313"/>
            <a:ext cx="2786062" cy="400050"/>
          </a:xfrm>
          <a:prstGeom prst="rect">
            <a:avLst/>
          </a:prstGeom>
          <a:noFill/>
          <a:ln w="9525">
            <a:noFill/>
            <a:miter lim="800000"/>
            <a:headEnd/>
            <a:tailEnd/>
          </a:ln>
        </p:spPr>
        <p:txBody>
          <a:bodyPr>
            <a:spAutoFit/>
          </a:bodyPr>
          <a:lstStyle/>
          <a:p>
            <a:pPr algn="ctr"/>
            <a:r>
              <a:rPr lang="it-IT" sz="2000" b="1">
                <a:latin typeface="Calibri" pitchFamily="34" charset="0"/>
              </a:rPr>
              <a:t>Forme obiettive</a:t>
            </a:r>
          </a:p>
        </p:txBody>
      </p:sp>
      <p:cxnSp>
        <p:nvCxnSpPr>
          <p:cNvPr id="17" name="Connettore 2 16"/>
          <p:cNvCxnSpPr/>
          <p:nvPr/>
        </p:nvCxnSpPr>
        <p:spPr>
          <a:xfrm rot="5400000" flipH="1" flipV="1">
            <a:off x="-2357437" y="3143250"/>
            <a:ext cx="5143500" cy="0"/>
          </a:xfrm>
          <a:prstGeom prst="straightConnector1">
            <a:avLst/>
          </a:prstGeom>
          <a:ln w="15875">
            <a:solidFill>
              <a:schemeClr val="tx1"/>
            </a:solidFill>
            <a:prstDash val="dash"/>
            <a:headEnd type="none" w="med" len="lg"/>
            <a:tailEnd type="stealth"/>
          </a:ln>
        </p:spPr>
        <p:style>
          <a:lnRef idx="1">
            <a:schemeClr val="accent1"/>
          </a:lnRef>
          <a:fillRef idx="0">
            <a:schemeClr val="accent1"/>
          </a:fillRef>
          <a:effectRef idx="0">
            <a:schemeClr val="accent1"/>
          </a:effectRef>
          <a:fontRef idx="minor">
            <a:schemeClr val="tx1"/>
          </a:fontRef>
        </p:style>
      </p:cxnSp>
      <p:sp>
        <p:nvSpPr>
          <p:cNvPr id="2071" name="CasellaDiTesto 19"/>
          <p:cNvSpPr txBox="1">
            <a:spLocks noChangeArrowheads="1"/>
          </p:cNvSpPr>
          <p:nvPr/>
        </p:nvSpPr>
        <p:spPr bwMode="auto">
          <a:xfrm>
            <a:off x="0" y="214313"/>
            <a:ext cx="2571750" cy="369887"/>
          </a:xfrm>
          <a:prstGeom prst="rect">
            <a:avLst/>
          </a:prstGeom>
          <a:noFill/>
          <a:ln w="9525">
            <a:noFill/>
            <a:miter lim="800000"/>
            <a:headEnd/>
            <a:tailEnd/>
          </a:ln>
        </p:spPr>
        <p:txBody>
          <a:bodyPr>
            <a:spAutoFit/>
          </a:bodyPr>
          <a:lstStyle/>
          <a:p>
            <a:r>
              <a:rPr lang="it-IT">
                <a:latin typeface="Calibri" pitchFamily="34" charset="0"/>
              </a:rPr>
              <a:t>Forme calde – ego dirette</a:t>
            </a:r>
          </a:p>
        </p:txBody>
      </p:sp>
      <p:sp>
        <p:nvSpPr>
          <p:cNvPr id="2072" name="CasellaDiTesto 21"/>
          <p:cNvSpPr txBox="1">
            <a:spLocks noChangeArrowheads="1"/>
          </p:cNvSpPr>
          <p:nvPr/>
        </p:nvSpPr>
        <p:spPr bwMode="auto">
          <a:xfrm>
            <a:off x="7500938" y="5929313"/>
            <a:ext cx="1643062" cy="369887"/>
          </a:xfrm>
          <a:prstGeom prst="rect">
            <a:avLst/>
          </a:prstGeom>
          <a:noFill/>
          <a:ln w="9525">
            <a:noFill/>
            <a:miter lim="800000"/>
            <a:headEnd/>
            <a:tailEnd/>
          </a:ln>
        </p:spPr>
        <p:txBody>
          <a:bodyPr>
            <a:spAutoFit/>
          </a:bodyPr>
          <a:lstStyle/>
          <a:p>
            <a:pPr algn="r"/>
            <a:r>
              <a:rPr lang="it-IT">
                <a:latin typeface="Calibri" pitchFamily="34" charset="0"/>
              </a:rPr>
              <a:t>Forme fredde</a:t>
            </a:r>
          </a:p>
        </p:txBody>
      </p:sp>
      <p:cxnSp>
        <p:nvCxnSpPr>
          <p:cNvPr id="21" name="Connettore 2 20"/>
          <p:cNvCxnSpPr/>
          <p:nvPr/>
        </p:nvCxnSpPr>
        <p:spPr>
          <a:xfrm rot="5400000">
            <a:off x="6286501" y="3143250"/>
            <a:ext cx="5287962" cy="1587"/>
          </a:xfrm>
          <a:prstGeom prst="straightConnector1">
            <a:avLst/>
          </a:prstGeom>
          <a:ln w="12700" cmpd="sng">
            <a:prstDash val="dash"/>
            <a:tailEnd type="stealth"/>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259632" y="1772816"/>
          <a:ext cx="6789960" cy="3312368"/>
        </p:xfrm>
        <a:graphic>
          <a:graphicData uri="http://schemas.openxmlformats.org/drawingml/2006/table">
            <a:tbl>
              <a:tblPr bandRow="1">
                <a:tableStyleId>{69CF1AB2-1976-4502-BF36-3FF5EA218861}</a:tableStyleId>
              </a:tblPr>
              <a:tblGrid>
                <a:gridCol w="1697490"/>
                <a:gridCol w="1686886"/>
                <a:gridCol w="1708094"/>
                <a:gridCol w="1697490"/>
              </a:tblGrid>
              <a:tr h="1649697">
                <a:tc>
                  <a:txBody>
                    <a:bodyPr/>
                    <a:lstStyle/>
                    <a:p>
                      <a:pPr algn="ctr"/>
                      <a:r>
                        <a:rPr lang="it-IT" sz="1800" dirty="0" smtClean="0"/>
                        <a:t>Visualizzazioni </a:t>
                      </a:r>
                    </a:p>
                    <a:p>
                      <a:pPr algn="ctr"/>
                      <a:endParaRPr lang="it-IT" sz="1800" dirty="0"/>
                    </a:p>
                  </a:txBody>
                  <a:tcPr marL="80970" marR="80970" marT="40485" marB="4048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smtClean="0"/>
                        <a:t>Descrizioni</a:t>
                      </a:r>
                    </a:p>
                  </a:txBody>
                  <a:tcPr marL="80970" marR="80970" marT="40485" marB="40485" anchor="ctr"/>
                </a:tc>
                <a:tc>
                  <a:txBody>
                    <a:bodyPr/>
                    <a:lstStyle/>
                    <a:p>
                      <a:pPr algn="ctr"/>
                      <a:r>
                        <a:rPr lang="it-IT" sz="1800" dirty="0" smtClean="0"/>
                        <a:t>Far come se ludico</a:t>
                      </a:r>
                      <a:endParaRPr lang="it-IT" sz="1800" dirty="0"/>
                    </a:p>
                  </a:txBody>
                  <a:tcPr marL="80970" marR="80970" marT="40485" marB="40485" anchor="ctr"/>
                </a:tc>
                <a:tc>
                  <a:txBody>
                    <a:bodyPr/>
                    <a:lstStyle/>
                    <a:p>
                      <a:pPr algn="ctr"/>
                      <a:r>
                        <a:rPr lang="it-IT" sz="1800" dirty="0" smtClean="0"/>
                        <a:t>Finzioni narrative</a:t>
                      </a:r>
                      <a:endParaRPr lang="it-IT" sz="1800" dirty="0"/>
                    </a:p>
                  </a:txBody>
                  <a:tcPr marL="80970" marR="80970" marT="40485" marB="40485" anchor="ctr"/>
                </a:tc>
              </a:tr>
              <a:tr h="16626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smtClean="0"/>
                        <a:t>finzioni del possibile</a:t>
                      </a:r>
                    </a:p>
                    <a:p>
                      <a:pPr algn="ctr"/>
                      <a:endParaRPr lang="it-IT" sz="1800" dirty="0"/>
                    </a:p>
                  </a:txBody>
                  <a:tcPr marL="80970" marR="80970" marT="40485" marB="40485" anchor="ctr"/>
                </a:tc>
                <a:tc>
                  <a:txBody>
                    <a:bodyPr/>
                    <a:lstStyle/>
                    <a:p>
                      <a:pPr algn="ctr"/>
                      <a:r>
                        <a:rPr lang="it-IT" sz="1800" dirty="0" smtClean="0"/>
                        <a:t>Supposizioni</a:t>
                      </a:r>
                      <a:r>
                        <a:rPr lang="it-IT" sz="1800" baseline="0" dirty="0" smtClean="0"/>
                        <a:t> </a:t>
                      </a:r>
                      <a:endParaRPr lang="it-IT" sz="1800" dirty="0"/>
                    </a:p>
                  </a:txBody>
                  <a:tcPr marL="80970" marR="80970" marT="40485" marB="40485" anchor="ctr"/>
                </a:tc>
                <a:tc>
                  <a:txBody>
                    <a:bodyPr/>
                    <a:lstStyle/>
                    <a:p>
                      <a:pPr algn="ctr"/>
                      <a:r>
                        <a:rPr lang="it-IT" sz="1800" dirty="0" smtClean="0"/>
                        <a:t>È vero nel gioco che ….</a:t>
                      </a:r>
                      <a:endParaRPr lang="it-IT" sz="1800" dirty="0"/>
                    </a:p>
                  </a:txBody>
                  <a:tcPr marL="80970" marR="80970" marT="40485" marB="40485" anchor="ctr"/>
                </a:tc>
                <a:tc>
                  <a:txBody>
                    <a:bodyPr/>
                    <a:lstStyle/>
                    <a:p>
                      <a:pPr algn="ctr"/>
                      <a:r>
                        <a:rPr lang="it-IT" sz="1800" dirty="0" smtClean="0"/>
                        <a:t>È vero</a:t>
                      </a:r>
                      <a:r>
                        <a:rPr lang="it-IT" sz="1800" baseline="0" dirty="0" smtClean="0"/>
                        <a:t> nell’universo del racconto che ….</a:t>
                      </a:r>
                      <a:endParaRPr lang="it-IT" sz="1800" dirty="0"/>
                    </a:p>
                  </a:txBody>
                  <a:tcPr marL="80970" marR="80970" marT="40485" marB="40485" anchor="ctr"/>
                </a:tc>
              </a:tr>
            </a:tbl>
          </a:graphicData>
        </a:graphic>
      </p:graphicFrame>
      <p:sp>
        <p:nvSpPr>
          <p:cNvPr id="3" name="CasellaDiTesto 2"/>
          <p:cNvSpPr txBox="1"/>
          <p:nvPr/>
        </p:nvSpPr>
        <p:spPr>
          <a:xfrm>
            <a:off x="1547664" y="476672"/>
            <a:ext cx="2952328" cy="369332"/>
          </a:xfrm>
          <a:prstGeom prst="rect">
            <a:avLst/>
          </a:prstGeom>
          <a:noFill/>
        </p:spPr>
        <p:txBody>
          <a:bodyPr wrap="square" rtlCol="0">
            <a:spAutoFit/>
          </a:bodyPr>
          <a:lstStyle/>
          <a:p>
            <a:pPr algn="ctr"/>
            <a:r>
              <a:rPr lang="it-IT" dirty="0" smtClean="0"/>
              <a:t>percezione</a:t>
            </a:r>
            <a:endParaRPr lang="it-IT" dirty="0"/>
          </a:p>
        </p:txBody>
      </p:sp>
      <p:cxnSp>
        <p:nvCxnSpPr>
          <p:cNvPr id="6" name="Connettore 1 5"/>
          <p:cNvCxnSpPr/>
          <p:nvPr/>
        </p:nvCxnSpPr>
        <p:spPr>
          <a:xfrm rot="5400000">
            <a:off x="1799692" y="3465004"/>
            <a:ext cx="5688632"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11" name="Connettore 2 10"/>
          <p:cNvCxnSpPr/>
          <p:nvPr/>
        </p:nvCxnSpPr>
        <p:spPr>
          <a:xfrm rot="5400000">
            <a:off x="2664582" y="1231962"/>
            <a:ext cx="648072" cy="1588"/>
          </a:xfrm>
          <a:prstGeom prst="straightConnector1">
            <a:avLst/>
          </a:prstGeom>
          <a:ln w="15875">
            <a:prstDash val="sysDot"/>
            <a:tailEnd type="arrow"/>
          </a:ln>
        </p:spPr>
        <p:style>
          <a:lnRef idx="1">
            <a:schemeClr val="dk1"/>
          </a:lnRef>
          <a:fillRef idx="0">
            <a:schemeClr val="dk1"/>
          </a:fillRef>
          <a:effectRef idx="0">
            <a:schemeClr val="dk1"/>
          </a:effectRef>
          <a:fontRef idx="minor">
            <a:schemeClr val="tx1"/>
          </a:fontRef>
        </p:style>
      </p:cxnSp>
      <p:sp>
        <p:nvSpPr>
          <p:cNvPr id="13" name="CasellaDiTesto 12"/>
          <p:cNvSpPr txBox="1"/>
          <p:nvPr/>
        </p:nvSpPr>
        <p:spPr>
          <a:xfrm>
            <a:off x="1403648" y="5589240"/>
            <a:ext cx="2952328" cy="369332"/>
          </a:xfrm>
          <a:prstGeom prst="rect">
            <a:avLst/>
          </a:prstGeom>
          <a:noFill/>
        </p:spPr>
        <p:txBody>
          <a:bodyPr wrap="square" rtlCol="0">
            <a:spAutoFit/>
          </a:bodyPr>
          <a:lstStyle/>
          <a:p>
            <a:pPr algn="ctr"/>
            <a:r>
              <a:rPr lang="it-IT" dirty="0" smtClean="0"/>
              <a:t>percezione</a:t>
            </a:r>
            <a:endParaRPr lang="it-IT" dirty="0"/>
          </a:p>
        </p:txBody>
      </p:sp>
      <p:sp>
        <p:nvSpPr>
          <p:cNvPr id="31" name="Ovale 30"/>
          <p:cNvSpPr/>
          <p:nvPr/>
        </p:nvSpPr>
        <p:spPr>
          <a:xfrm>
            <a:off x="5508104" y="620688"/>
            <a:ext cx="2952328"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p:cNvSpPr txBox="1"/>
          <p:nvPr/>
        </p:nvSpPr>
        <p:spPr>
          <a:xfrm>
            <a:off x="6084168" y="764704"/>
            <a:ext cx="1872208" cy="369332"/>
          </a:xfrm>
          <a:prstGeom prst="rect">
            <a:avLst/>
          </a:prstGeom>
          <a:noFill/>
        </p:spPr>
        <p:txBody>
          <a:bodyPr wrap="square" rtlCol="0">
            <a:spAutoFit/>
          </a:bodyPr>
          <a:lstStyle/>
          <a:p>
            <a:pPr algn="ctr"/>
            <a:r>
              <a:rPr lang="it-IT" dirty="0" smtClean="0"/>
              <a:t>Percezione?</a:t>
            </a:r>
            <a:endParaRPr lang="it-IT" dirty="0"/>
          </a:p>
        </p:txBody>
      </p:sp>
      <p:cxnSp>
        <p:nvCxnSpPr>
          <p:cNvPr id="39" name="Connettore 2 38"/>
          <p:cNvCxnSpPr/>
          <p:nvPr/>
        </p:nvCxnSpPr>
        <p:spPr>
          <a:xfrm rot="5400000">
            <a:off x="6264188" y="1376772"/>
            <a:ext cx="504056" cy="288032"/>
          </a:xfrm>
          <a:prstGeom prst="straightConnector1">
            <a:avLst/>
          </a:prstGeom>
          <a:ln w="15875">
            <a:prstDash val="sysDot"/>
            <a:tailEnd type="arrow"/>
          </a:ln>
        </p:spPr>
        <p:style>
          <a:lnRef idx="1">
            <a:schemeClr val="dk1"/>
          </a:lnRef>
          <a:fillRef idx="0">
            <a:schemeClr val="dk1"/>
          </a:fillRef>
          <a:effectRef idx="0">
            <a:schemeClr val="dk1"/>
          </a:effectRef>
          <a:fontRef idx="minor">
            <a:schemeClr val="tx1"/>
          </a:fontRef>
        </p:style>
      </p:cxnSp>
      <p:cxnSp>
        <p:nvCxnSpPr>
          <p:cNvPr id="29" name="Connettore 2 28"/>
          <p:cNvCxnSpPr/>
          <p:nvPr/>
        </p:nvCxnSpPr>
        <p:spPr>
          <a:xfrm rot="5400000" flipH="1" flipV="1">
            <a:off x="2555776" y="5085184"/>
            <a:ext cx="86409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7310205.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nuvola inquieta.jpg"/>
          <p:cNvPicPr>
            <a:picLocks noChangeAspect="1"/>
          </p:cNvPicPr>
          <p:nvPr/>
        </p:nvPicPr>
        <p:blipFill>
          <a:blip r:embed="rId3" cstate="print">
            <a:lum contrast="20000"/>
          </a:blip>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edon, il ciclope.jpg"/>
          <p:cNvPicPr>
            <a:picLocks noChangeAspect="1"/>
          </p:cNvPicPr>
          <p:nvPr/>
        </p:nvPicPr>
        <p:blipFill>
          <a:blip r:embed="rId2" cstate="print"/>
          <a:stretch>
            <a:fillRect/>
          </a:stretch>
        </p:blipFill>
        <p:spPr>
          <a:xfrm>
            <a:off x="2483768" y="0"/>
            <a:ext cx="5635525"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836712"/>
            <a:ext cx="8496944" cy="4832092"/>
          </a:xfrm>
          <a:prstGeom prst="rect">
            <a:avLst/>
          </a:prstGeom>
          <a:noFill/>
        </p:spPr>
        <p:txBody>
          <a:bodyPr wrap="square" rtlCol="0">
            <a:spAutoFit/>
          </a:bodyPr>
          <a:lstStyle/>
          <a:p>
            <a:r>
              <a:rPr lang="it-IT" sz="2800" dirty="0" smtClean="0"/>
              <a:t>E all’isola Eolia arrivammo; qui stava</a:t>
            </a:r>
          </a:p>
          <a:p>
            <a:r>
              <a:rPr lang="it-IT" sz="2800" dirty="0" smtClean="0"/>
              <a:t>Eolo </a:t>
            </a:r>
            <a:r>
              <a:rPr lang="it-IT" sz="2800" dirty="0" err="1" smtClean="0"/>
              <a:t>Ippotade</a:t>
            </a:r>
            <a:r>
              <a:rPr lang="it-IT" sz="2800" dirty="0" smtClean="0"/>
              <a:t>, caro ai numi immortali. </a:t>
            </a:r>
          </a:p>
          <a:p>
            <a:r>
              <a:rPr lang="it-IT" sz="2800" dirty="0" smtClean="0"/>
              <a:t>Nell’isola galleggiante: tutta un muro di bronzo</a:t>
            </a:r>
          </a:p>
          <a:p>
            <a:r>
              <a:rPr lang="it-IT" sz="2800" dirty="0" smtClean="0"/>
              <a:t>indistruttibile la circondava, nuda s’ergeva la roccia.</a:t>
            </a:r>
          </a:p>
          <a:p>
            <a:r>
              <a:rPr lang="it-IT" sz="2800" dirty="0" smtClean="0"/>
              <a:t>Dodici figli  d’Eolo vivevano nel palazzo,</a:t>
            </a:r>
          </a:p>
          <a:p>
            <a:r>
              <a:rPr lang="it-IT" sz="2800" dirty="0" smtClean="0"/>
              <a:t>Sei figli e sei figli nel fiore degli anni;</a:t>
            </a:r>
          </a:p>
          <a:p>
            <a:r>
              <a:rPr lang="it-IT" sz="2800" dirty="0" smtClean="0"/>
              <a:t>E qui le figlie dava ai figli in </a:t>
            </a:r>
            <a:r>
              <a:rPr lang="it-IT" sz="2800" dirty="0" err="1" smtClean="0"/>
              <a:t>ispose</a:t>
            </a:r>
            <a:r>
              <a:rPr lang="it-IT" sz="2800" dirty="0" smtClean="0"/>
              <a:t>.</a:t>
            </a:r>
          </a:p>
          <a:p>
            <a:r>
              <a:rPr lang="it-IT" sz="2800" dirty="0" smtClean="0"/>
              <a:t>Essi per </a:t>
            </a:r>
            <a:r>
              <a:rPr lang="it-IT" sz="2800" dirty="0" smtClean="0"/>
              <a:t>sempre </a:t>
            </a:r>
            <a:r>
              <a:rPr lang="it-IT" sz="2800" dirty="0" smtClean="0"/>
              <a:t>col caro padre e con la madre amorosa</a:t>
            </a:r>
          </a:p>
          <a:p>
            <a:r>
              <a:rPr lang="it-IT" sz="2800" dirty="0" smtClean="0"/>
              <a:t>Banchettano; davanti a loro stanno vivande infinite</a:t>
            </a:r>
          </a:p>
          <a:p>
            <a:endParaRPr lang="it-IT" sz="2800" dirty="0" smtClean="0"/>
          </a:p>
          <a:p>
            <a:pPr algn="r"/>
            <a:r>
              <a:rPr lang="it-IT" sz="2800" dirty="0" smtClean="0"/>
              <a:t>(</a:t>
            </a:r>
            <a:r>
              <a:rPr lang="it-IT" sz="2800" i="1" dirty="0" smtClean="0"/>
              <a:t>Odissea</a:t>
            </a:r>
            <a:r>
              <a:rPr lang="it-IT" sz="2800" dirty="0" smtClean="0"/>
              <a:t>, libro decimo, </a:t>
            </a:r>
            <a:r>
              <a:rPr lang="it-IT" sz="2800" dirty="0" err="1" smtClean="0"/>
              <a:t>vv</a:t>
            </a:r>
            <a:r>
              <a:rPr lang="it-IT" sz="2800" dirty="0" smtClean="0"/>
              <a:t>. 1-9)</a:t>
            </a:r>
            <a:endParaRPr lang="it-IT"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1196752"/>
            <a:ext cx="7776864" cy="2123658"/>
          </a:xfrm>
          <a:prstGeom prst="rect">
            <a:avLst/>
          </a:prstGeom>
          <a:noFill/>
        </p:spPr>
        <p:txBody>
          <a:bodyPr wrap="square" rtlCol="0">
            <a:spAutoFit/>
          </a:bodyPr>
          <a:lstStyle/>
          <a:p>
            <a:r>
              <a:rPr lang="it-IT" sz="4400" dirty="0" smtClean="0"/>
              <a:t>Sul ponte si cullava la rugiada dalla testa di gatta </a:t>
            </a:r>
          </a:p>
          <a:p>
            <a:r>
              <a:rPr lang="it-IT" sz="4400" dirty="0" smtClean="0"/>
              <a:t>(Breton)</a:t>
            </a:r>
            <a:endParaRPr lang="it-IT"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908720"/>
            <a:ext cx="8352928" cy="3970318"/>
          </a:xfrm>
          <a:prstGeom prst="rect">
            <a:avLst/>
          </a:prstGeom>
          <a:noFill/>
        </p:spPr>
        <p:txBody>
          <a:bodyPr wrap="square" rtlCol="0">
            <a:spAutoFit/>
          </a:bodyPr>
          <a:lstStyle/>
          <a:p>
            <a:pPr algn="just"/>
            <a:r>
              <a:rPr lang="it-IT" sz="2400" dirty="0" smtClean="0">
                <a:latin typeface="Palatino Linotype" pitchFamily="18" charset="0"/>
              </a:rPr>
              <a:t>“Perché chiamiamo una certa cosa «numero»? Forse perché ha una – diretta – parentela con qualcosa che finora si è chiamato numero; e in questo modo, possiamo dire, acquisisce una parentela indiretta con altre cose che chiamiamo anche così. Ed estendiamo il nostro concetto di numero così come, nel tessere un filo, intrecciamo fibra con fibra. E la robustezza del filo non è data dal fatto che una fibra corra per tutta la sua lunghezza, ma dal sovrapporsi di molte fibre una all’altra”</a:t>
            </a:r>
          </a:p>
          <a:p>
            <a:pPr algn="r"/>
            <a:endParaRPr lang="it-IT" dirty="0" smtClean="0">
              <a:latin typeface="Palatino Linotype" pitchFamily="18" charset="0"/>
            </a:endParaRPr>
          </a:p>
          <a:p>
            <a:pPr algn="r"/>
            <a:r>
              <a:rPr lang="it-IT" dirty="0" smtClean="0">
                <a:latin typeface="Palatino Linotype" pitchFamily="18" charset="0"/>
              </a:rPr>
              <a:t>(L. Wittgenstein , </a:t>
            </a:r>
            <a:r>
              <a:rPr lang="it-IT" i="1" dirty="0" smtClean="0">
                <a:latin typeface="Palatino Linotype" pitchFamily="18" charset="0"/>
              </a:rPr>
              <a:t>Ricerche</a:t>
            </a:r>
            <a:r>
              <a:rPr lang="it-IT" dirty="0" smtClean="0">
                <a:latin typeface="Palatino Linotype" pitchFamily="18" charset="0"/>
              </a:rPr>
              <a:t> </a:t>
            </a:r>
            <a:r>
              <a:rPr lang="it-IT" i="1" dirty="0" smtClean="0">
                <a:latin typeface="Palatino Linotype" pitchFamily="18" charset="0"/>
              </a:rPr>
              <a:t>filosofiche</a:t>
            </a:r>
            <a:r>
              <a:rPr lang="it-IT" dirty="0" smtClean="0">
                <a:latin typeface="Palatino Linotype" pitchFamily="18" charset="0"/>
              </a:rPr>
              <a:t>, § 67)</a:t>
            </a:r>
            <a:endParaRPr lang="it-IT" dirty="0">
              <a:latin typeface="Palatino Linotyp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breton.jpg"/>
          <p:cNvPicPr>
            <a:picLocks noChangeAspect="1"/>
          </p:cNvPicPr>
          <p:nvPr/>
        </p:nvPicPr>
        <p:blipFill>
          <a:blip r:embed="rId3" cstate="print"/>
          <a:stretch>
            <a:fillRect/>
          </a:stretch>
        </p:blipFill>
        <p:spPr>
          <a:xfrm>
            <a:off x="106623" y="0"/>
            <a:ext cx="8930754"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klee_gatto.jpg"/>
          <p:cNvPicPr>
            <a:picLocks noChangeAspect="1"/>
          </p:cNvPicPr>
          <p:nvPr/>
        </p:nvPicPr>
        <p:blipFill>
          <a:blip r:embed="rId3" cstate="print"/>
          <a:stretch>
            <a:fillRect/>
          </a:stretch>
        </p:blipFill>
        <p:spPr>
          <a:xfrm>
            <a:off x="2095500" y="1671637"/>
            <a:ext cx="4953000" cy="35147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hardin, finto bassorilievo.jpg"/>
          <p:cNvPicPr>
            <a:picLocks noChangeAspect="1"/>
          </p:cNvPicPr>
          <p:nvPr/>
        </p:nvPicPr>
        <p:blipFill>
          <a:blip r:embed="rId3" cstate="print"/>
          <a:stretch>
            <a:fillRect/>
          </a:stretch>
        </p:blipFill>
        <p:spPr>
          <a:xfrm>
            <a:off x="978408" y="1207008"/>
            <a:ext cx="7187184" cy="444398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515 Cerere.jpg"/>
          <p:cNvPicPr>
            <a:picLocks noChangeAspect="1"/>
          </p:cNvPicPr>
          <p:nvPr/>
        </p:nvPicPr>
        <p:blipFill>
          <a:blip r:embed="rId3" cstate="print"/>
          <a:stretch>
            <a:fillRect/>
          </a:stretch>
        </p:blipFill>
        <p:spPr>
          <a:xfrm>
            <a:off x="2000250" y="0"/>
            <a:ext cx="51435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1052736"/>
            <a:ext cx="8064896" cy="1754326"/>
          </a:xfrm>
          <a:prstGeom prst="rect">
            <a:avLst/>
          </a:prstGeom>
          <a:noFill/>
        </p:spPr>
        <p:txBody>
          <a:bodyPr wrap="square" rtlCol="0">
            <a:spAutoFit/>
          </a:bodyPr>
          <a:lstStyle/>
          <a:p>
            <a:r>
              <a:rPr lang="it-IT" dirty="0" smtClean="0"/>
              <a:t>Il nostro problema: la parola “immaginazione” getta una rete i cui nodi si sovrappongono ai nodi di altre parole.</a:t>
            </a:r>
          </a:p>
          <a:p>
            <a:endParaRPr lang="it-IT" dirty="0" smtClean="0"/>
          </a:p>
          <a:p>
            <a:r>
              <a:rPr lang="it-IT" dirty="0" smtClean="0"/>
              <a:t>Una </a:t>
            </a:r>
            <a:r>
              <a:rPr lang="it-IT" i="1" dirty="0" smtClean="0"/>
              <a:t>prima</a:t>
            </a:r>
            <a:r>
              <a:rPr lang="it-IT" dirty="0" smtClean="0"/>
              <a:t> sovrapposizione parziale: immaginazione </a:t>
            </a:r>
            <a:r>
              <a:rPr lang="it-IT" i="1" dirty="0" smtClean="0"/>
              <a:t>vs</a:t>
            </a:r>
            <a:r>
              <a:rPr lang="it-IT" dirty="0" smtClean="0"/>
              <a:t> ricordo</a:t>
            </a:r>
          </a:p>
          <a:p>
            <a:endParaRPr lang="it-IT" dirty="0" smtClean="0"/>
          </a:p>
          <a:p>
            <a:r>
              <a:rPr lang="it-IT" dirty="0" smtClean="0"/>
              <a:t>Ricordo o immagino un volto?</a:t>
            </a:r>
          </a:p>
        </p:txBody>
      </p:sp>
      <p:pic>
        <p:nvPicPr>
          <p:cNvPr id="3" name="Immagine 2" descr="David_Hume.jpg"/>
          <p:cNvPicPr>
            <a:picLocks noChangeAspect="1"/>
          </p:cNvPicPr>
          <p:nvPr/>
        </p:nvPicPr>
        <p:blipFill>
          <a:blip r:embed="rId2" cstate="print"/>
          <a:stretch>
            <a:fillRect/>
          </a:stretch>
        </p:blipFill>
        <p:spPr>
          <a:xfrm>
            <a:off x="251520" y="3140968"/>
            <a:ext cx="2732400" cy="3312000"/>
          </a:xfrm>
          <a:prstGeom prst="rect">
            <a:avLst/>
          </a:prstGeom>
        </p:spPr>
      </p:pic>
      <p:sp>
        <p:nvSpPr>
          <p:cNvPr id="4" name="CasellaDiTesto 3"/>
          <p:cNvSpPr txBox="1"/>
          <p:nvPr/>
        </p:nvSpPr>
        <p:spPr>
          <a:xfrm>
            <a:off x="4139952" y="3789040"/>
            <a:ext cx="4176464" cy="1200329"/>
          </a:xfrm>
          <a:prstGeom prst="rect">
            <a:avLst/>
          </a:prstGeom>
          <a:noFill/>
        </p:spPr>
        <p:txBody>
          <a:bodyPr wrap="square" rtlCol="0">
            <a:spAutoFit/>
          </a:bodyPr>
          <a:lstStyle/>
          <a:p>
            <a:r>
              <a:rPr lang="it-IT" dirty="0" smtClean="0"/>
              <a:t>Una classificazione possibile dei vissuti:</a:t>
            </a:r>
          </a:p>
          <a:p>
            <a:endParaRPr lang="it-IT" dirty="0" smtClean="0"/>
          </a:p>
          <a:p>
            <a:r>
              <a:rPr lang="it-IT" dirty="0" smtClean="0"/>
              <a:t>Impressioni e idee (dove le idee sono </a:t>
            </a:r>
            <a:r>
              <a:rPr lang="it-IT" dirty="0" err="1" smtClean="0"/>
              <a:t>memorative</a:t>
            </a:r>
            <a:r>
              <a:rPr lang="it-IT" dirty="0" smtClean="0"/>
              <a:t> e immaginative)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Scale>
                                      <p:cBhvr>
                                        <p:cTn id="19"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xEl>
                                              <p:pRg st="0" end="0"/>
                                            </p:txEl>
                                          </p:spTgt>
                                        </p:tgtEl>
                                        <p:attrNameLst>
                                          <p:attrName>ppt_x</p:attrName>
                                          <p:attrName>ppt_y</p:attrName>
                                        </p:attrNameLst>
                                      </p:cBhvr>
                                    </p:animMotion>
                                    <p:animEffect transition="in" filter="fade">
                                      <p:cBhvr>
                                        <p:cTn id="21" dur="1000"/>
                                        <p:tgtEl>
                                          <p:spTgt spid="4">
                                            <p:txEl>
                                              <p:pRg st="0" end="0"/>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Scale>
                                      <p:cBhvr>
                                        <p:cTn id="24"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
                                            <p:txEl>
                                              <p:pRg st="2" end="2"/>
                                            </p:txEl>
                                          </p:spTgt>
                                        </p:tgtEl>
                                        <p:attrNameLst>
                                          <p:attrName>ppt_x</p:attrName>
                                          <p:attrName>ppt_y</p:attrName>
                                        </p:attrNameLst>
                                      </p:cBhvr>
                                    </p:animMotion>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e 33"/>
          <p:cNvSpPr/>
          <p:nvPr/>
        </p:nvSpPr>
        <p:spPr>
          <a:xfrm>
            <a:off x="2627784" y="0"/>
            <a:ext cx="6336704" cy="6093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6" name="Connettore 1 25"/>
          <p:cNvCxnSpPr/>
          <p:nvPr/>
        </p:nvCxnSpPr>
        <p:spPr>
          <a:xfrm rot="5400000">
            <a:off x="503548" y="3609020"/>
            <a:ext cx="5400600" cy="0"/>
          </a:xfrm>
          <a:prstGeom prst="line">
            <a:avLst/>
          </a:prstGeom>
          <a:ln w="38100">
            <a:prstDash val="sysDot"/>
          </a:ln>
        </p:spPr>
        <p:style>
          <a:lnRef idx="1">
            <a:schemeClr val="dk1"/>
          </a:lnRef>
          <a:fillRef idx="0">
            <a:schemeClr val="dk1"/>
          </a:fillRef>
          <a:effectRef idx="0">
            <a:schemeClr val="dk1"/>
          </a:effectRef>
          <a:fontRef idx="minor">
            <a:schemeClr val="tx1"/>
          </a:fontRef>
        </p:style>
      </p:cxnSp>
      <p:graphicFrame>
        <p:nvGraphicFramePr>
          <p:cNvPr id="3" name="Tabella 2"/>
          <p:cNvGraphicFramePr>
            <a:graphicFrameLocks noGrp="1"/>
          </p:cNvGraphicFramePr>
          <p:nvPr/>
        </p:nvGraphicFramePr>
        <p:xfrm>
          <a:off x="107998" y="1052736"/>
          <a:ext cx="8963999" cy="4356000"/>
        </p:xfrm>
        <a:graphic>
          <a:graphicData uri="http://schemas.openxmlformats.org/drawingml/2006/table">
            <a:tbl>
              <a:tblPr firstRow="1">
                <a:tableStyleId>{08FB837D-C827-4EFA-A057-4D05807E0F7C}</a:tableStyleId>
              </a:tblPr>
              <a:tblGrid>
                <a:gridCol w="1524330"/>
                <a:gridCol w="1535502"/>
                <a:gridCol w="1367983"/>
                <a:gridCol w="1306568"/>
                <a:gridCol w="1088807"/>
                <a:gridCol w="1088807"/>
                <a:gridCol w="1052002"/>
              </a:tblGrid>
              <a:tr h="1448869">
                <a:tc>
                  <a:txBody>
                    <a:bodyPr/>
                    <a:lstStyle/>
                    <a:p>
                      <a:pPr algn="ctr"/>
                      <a:r>
                        <a:rPr lang="it-IT" dirty="0" smtClean="0"/>
                        <a:t>Atti che danno l’oggetto in se stesso</a:t>
                      </a:r>
                      <a:endParaRPr lang="it-IT" dirty="0"/>
                    </a:p>
                  </a:txBody>
                  <a:tcPr marL="72000" marR="72000" marT="46800" marB="46800" anchor="ctr"/>
                </a:tc>
                <a:tc gridSpan="2">
                  <a:txBody>
                    <a:bodyPr/>
                    <a:lstStyle/>
                    <a:p>
                      <a:pPr algn="ctr"/>
                      <a:r>
                        <a:rPr lang="it-IT" dirty="0" smtClean="0"/>
                        <a:t>Atti presentificanti</a:t>
                      </a:r>
                      <a:endParaRPr lang="it-IT" dirty="0">
                        <a:solidFill>
                          <a:sysClr val="windowText" lastClr="000000"/>
                        </a:solidFill>
                      </a:endParaRPr>
                    </a:p>
                  </a:txBody>
                  <a:tcPr marL="72000" marR="72000" marT="46800" marB="46800" anchor="ctr"/>
                </a:tc>
                <a:tc hMerge="1">
                  <a:txBody>
                    <a:bodyPr/>
                    <a:lstStyle/>
                    <a:p>
                      <a:endParaRPr lang="it-IT" dirty="0"/>
                    </a:p>
                  </a:txBody>
                  <a:tcPr/>
                </a:tc>
                <a:tc gridSpan="2">
                  <a:txBody>
                    <a:bodyPr/>
                    <a:lstStyle/>
                    <a:p>
                      <a:pPr algn="ctr"/>
                      <a:r>
                        <a:rPr lang="it-IT" dirty="0" smtClean="0"/>
                        <a:t>Atti del possibile</a:t>
                      </a:r>
                      <a:endParaRPr lang="it-IT" dirty="0">
                        <a:solidFill>
                          <a:sysClr val="windowText" lastClr="000000"/>
                        </a:solidFill>
                      </a:endParaRPr>
                    </a:p>
                  </a:txBody>
                  <a:tcPr marL="72000" marR="72000" marT="46800" marB="46800" anchor="ctr"/>
                </a:tc>
                <a:tc hMerge="1">
                  <a:txBody>
                    <a:bodyPr/>
                    <a:lstStyle/>
                    <a:p>
                      <a:endParaRPr lang="it-IT"/>
                    </a:p>
                  </a:txBody>
                  <a:tcPr/>
                </a:tc>
                <a:tc gridSpan="2">
                  <a:txBody>
                    <a:bodyPr/>
                    <a:lstStyle/>
                    <a:p>
                      <a:pPr algn="ctr"/>
                      <a:r>
                        <a:rPr lang="it-IT" dirty="0" smtClean="0"/>
                        <a:t>Finzioni </a:t>
                      </a:r>
                      <a:endParaRPr lang="it-IT" dirty="0">
                        <a:solidFill>
                          <a:sysClr val="windowText" lastClr="000000"/>
                        </a:solidFill>
                      </a:endParaRPr>
                    </a:p>
                  </a:txBody>
                  <a:tcPr marL="72000" marR="72000" marT="46800" marB="46800" anchor="ctr"/>
                </a:tc>
                <a:tc hMerge="1">
                  <a:txBody>
                    <a:bodyPr/>
                    <a:lstStyle/>
                    <a:p>
                      <a:endParaRPr lang="it-IT"/>
                    </a:p>
                  </a:txBody>
                  <a:tcPr/>
                </a:tc>
              </a:tr>
              <a:tr h="839894">
                <a:tc>
                  <a:txBody>
                    <a:bodyPr/>
                    <a:lstStyle/>
                    <a:p>
                      <a:pPr algn="ctr"/>
                      <a:r>
                        <a:rPr lang="it-IT" sz="1600" dirty="0" smtClean="0"/>
                        <a:t>percezione</a:t>
                      </a:r>
                      <a:endParaRPr lang="it-IT" sz="1600" dirty="0"/>
                    </a:p>
                  </a:txBody>
                  <a:tcPr marL="72000" marR="72000" marT="46800" marB="46800" anchor="ctr"/>
                </a:tc>
                <a:tc>
                  <a:txBody>
                    <a:bodyPr/>
                    <a:lstStyle/>
                    <a:p>
                      <a:pPr algn="ctr"/>
                      <a:r>
                        <a:rPr lang="it-IT" sz="1600" dirty="0" smtClean="0"/>
                        <a:t>Raffigurazioni temporali</a:t>
                      </a:r>
                      <a:endParaRPr lang="it-IT" sz="1600" dirty="0"/>
                    </a:p>
                  </a:txBody>
                  <a:tcPr marL="72000" marR="72000" marT="46800" marB="46800" anchor="ctr"/>
                </a:tc>
                <a:tc>
                  <a:txBody>
                    <a:bodyPr/>
                    <a:lstStyle/>
                    <a:p>
                      <a:pPr algn="ctr"/>
                      <a:r>
                        <a:rPr lang="it-IT" sz="1600" dirty="0" smtClean="0"/>
                        <a:t>Raffigurazioni atemporali</a:t>
                      </a:r>
                      <a:endParaRPr lang="it-IT" sz="1600" dirty="0"/>
                    </a:p>
                  </a:txBody>
                  <a:tcPr marL="72000" marR="72000" marT="46800" marB="46800" anchor="ctr"/>
                </a:tc>
                <a:tc>
                  <a:txBody>
                    <a:bodyPr/>
                    <a:lstStyle/>
                    <a:p>
                      <a:pPr algn="ctr"/>
                      <a:r>
                        <a:rPr lang="it-IT" sz="1600" dirty="0" smtClean="0"/>
                        <a:t>ipotesi controfattuali</a:t>
                      </a:r>
                      <a:endParaRPr lang="it-IT" sz="1600" dirty="0"/>
                    </a:p>
                  </a:txBody>
                  <a:tcPr marL="72000" marR="72000" marT="46800" marB="46800" anchor="ctr"/>
                </a:tc>
                <a:tc>
                  <a:txBody>
                    <a:bodyPr/>
                    <a:lstStyle/>
                    <a:p>
                      <a:pPr algn="ctr"/>
                      <a:r>
                        <a:rPr lang="it-IT" sz="1600" dirty="0" smtClean="0"/>
                        <a:t>Possibilità aperte</a:t>
                      </a:r>
                      <a:endParaRPr lang="it-IT" sz="1600" dirty="0"/>
                    </a:p>
                  </a:txBody>
                  <a:tcPr marL="72000" marR="72000" marT="46800" marB="46800" anchor="ctr"/>
                </a:tc>
                <a:tc>
                  <a:txBody>
                    <a:bodyPr/>
                    <a:lstStyle/>
                    <a:p>
                      <a:pPr algn="ctr"/>
                      <a:r>
                        <a:rPr lang="it-IT" sz="1600" dirty="0" smtClean="0"/>
                        <a:t>narrazioni</a:t>
                      </a:r>
                      <a:endParaRPr lang="it-IT" sz="1600" dirty="0"/>
                    </a:p>
                  </a:txBody>
                  <a:tcPr marL="72000" marR="72000" marT="46800" marB="46800" anchor="ctr"/>
                </a:tc>
                <a:tc>
                  <a:txBody>
                    <a:bodyPr/>
                    <a:lstStyle/>
                    <a:p>
                      <a:pPr algn="ctr"/>
                      <a:r>
                        <a:rPr lang="it-IT" sz="1600" dirty="0" smtClean="0"/>
                        <a:t>Finzioni ludiche</a:t>
                      </a:r>
                      <a:endParaRPr lang="it-IT" sz="1600" dirty="0"/>
                    </a:p>
                  </a:txBody>
                  <a:tcPr marL="72000" marR="72000" marT="46800" marB="46800" anchor="ctr"/>
                </a:tc>
              </a:tr>
              <a:tr h="1360022">
                <a:tc>
                  <a:txBody>
                    <a:bodyPr/>
                    <a:lstStyle/>
                    <a:p>
                      <a:pPr algn="ctr"/>
                      <a:r>
                        <a:rPr lang="it-IT" sz="1600" dirty="0" smtClean="0"/>
                        <a:t>Vere o false</a:t>
                      </a:r>
                      <a:endParaRPr lang="it-IT" sz="1600" dirty="0"/>
                    </a:p>
                  </a:txBody>
                  <a:tcPr marL="72000" marR="72000" marT="46800" marB="46800" anchor="ctr"/>
                </a:tc>
                <a:tc gridSpan="2">
                  <a:txBody>
                    <a:bodyPr/>
                    <a:lstStyle/>
                    <a:p>
                      <a:pPr algn="ctr"/>
                      <a:r>
                        <a:rPr lang="it-IT" sz="1600" dirty="0" smtClean="0"/>
                        <a:t>Vere o false</a:t>
                      </a:r>
                      <a:endParaRPr lang="it-IT" sz="1600" dirty="0"/>
                    </a:p>
                  </a:txBody>
                  <a:tcPr marL="72000" marR="72000" marT="46800" marB="46800" anchor="ctr"/>
                </a:tc>
                <a:tc hMerge="1">
                  <a:txBody>
                    <a:bodyPr/>
                    <a:lstStyle/>
                    <a:p>
                      <a:pPr algn="ctr"/>
                      <a:endParaRPr lang="it-IT" dirty="0"/>
                    </a:p>
                  </a:txBody>
                  <a:tcPr anchor="ctr"/>
                </a:tc>
                <a:tc gridSpan="2">
                  <a:txBody>
                    <a:bodyPr/>
                    <a:lstStyle/>
                    <a:p>
                      <a:pPr algn="ctr"/>
                      <a:r>
                        <a:rPr lang="it-IT" sz="1600" dirty="0" smtClean="0"/>
                        <a:t>Possibilità</a:t>
                      </a:r>
                      <a:r>
                        <a:rPr lang="it-IT" sz="1600" baseline="0" dirty="0" smtClean="0"/>
                        <a:t> radicate in un contesto di mondo</a:t>
                      </a:r>
                      <a:endParaRPr lang="it-IT" sz="1600" dirty="0"/>
                    </a:p>
                  </a:txBody>
                  <a:tcPr marL="72000" marR="72000" marT="46800" marB="46800" anchor="ctr"/>
                </a:tc>
                <a:tc hMerge="1">
                  <a:txBody>
                    <a:bodyPr/>
                    <a:lstStyle/>
                    <a:p>
                      <a:endParaRPr lang="it-IT"/>
                    </a:p>
                  </a:txBody>
                  <a:tcPr/>
                </a:tc>
                <a:tc gridSpan="2">
                  <a:txBody>
                    <a:bodyPr/>
                    <a:lstStyle/>
                    <a:p>
                      <a:pPr algn="ctr"/>
                      <a:r>
                        <a:rPr lang="it-IT" sz="1600" dirty="0" err="1" smtClean="0"/>
                        <a:t>acontestuali</a:t>
                      </a:r>
                      <a:endParaRPr lang="it-IT" sz="1600" dirty="0"/>
                    </a:p>
                  </a:txBody>
                  <a:tcPr marL="72000" marR="72000" marT="46800" marB="46800" anchor="ctr"/>
                </a:tc>
                <a:tc hMerge="1">
                  <a:txBody>
                    <a:bodyPr/>
                    <a:lstStyle/>
                    <a:p>
                      <a:endParaRPr lang="it-IT"/>
                    </a:p>
                  </a:txBody>
                  <a:tcPr/>
                </a:tc>
              </a:tr>
              <a:tr h="707215">
                <a:tc>
                  <a:txBody>
                    <a:bodyPr/>
                    <a:lstStyle/>
                    <a:p>
                      <a:pPr algn="ctr"/>
                      <a:r>
                        <a:rPr lang="it-IT" sz="1600" dirty="0" smtClean="0"/>
                        <a:t>Verificazione interna</a:t>
                      </a:r>
                      <a:endParaRPr lang="it-IT" sz="1600" dirty="0"/>
                    </a:p>
                  </a:txBody>
                  <a:tcPr marL="72000" marR="72000" marT="46800" marB="46800" anchor="ctr"/>
                </a:tc>
                <a:tc gridSpan="2">
                  <a:txBody>
                    <a:bodyPr/>
                    <a:lstStyle/>
                    <a:p>
                      <a:pPr algn="ctr"/>
                      <a:r>
                        <a:rPr lang="it-IT" sz="1600" dirty="0" smtClean="0"/>
                        <a:t>Verificazione esterna</a:t>
                      </a:r>
                      <a:endParaRPr lang="it-IT" sz="1600" dirty="0"/>
                    </a:p>
                  </a:txBody>
                  <a:tcPr marL="72000" marR="72000" marT="46800" marB="46800" anchor="ctr"/>
                </a:tc>
                <a:tc hMerge="1">
                  <a:txBody>
                    <a:bodyPr/>
                    <a:lstStyle/>
                    <a:p>
                      <a:pPr algn="ctr"/>
                      <a:endParaRPr lang="it-IT" dirty="0"/>
                    </a:p>
                  </a:txBody>
                  <a:tcPr anchor="ctr"/>
                </a:tc>
                <a:tc gridSpan="2">
                  <a:txBody>
                    <a:bodyPr/>
                    <a:lstStyle/>
                    <a:p>
                      <a:pPr algn="ctr"/>
                      <a:r>
                        <a:rPr lang="it-IT" sz="1600" dirty="0" err="1" smtClean="0"/>
                        <a:t>-----</a:t>
                      </a:r>
                      <a:endParaRPr lang="it-IT" sz="1600" dirty="0"/>
                    </a:p>
                  </a:txBody>
                  <a:tcPr marL="72000" marR="72000" marT="46800" marB="46800" anchor="ctr"/>
                </a:tc>
                <a:tc hMerge="1">
                  <a:txBody>
                    <a:bodyPr/>
                    <a:lstStyle/>
                    <a:p>
                      <a:endParaRPr lang="it-IT"/>
                    </a:p>
                  </a:txBody>
                  <a:tcPr/>
                </a:tc>
                <a:tc gridSpan="2">
                  <a:txBody>
                    <a:bodyPr/>
                    <a:lstStyle/>
                    <a:p>
                      <a:pPr algn="ctr"/>
                      <a:r>
                        <a:rPr lang="it-IT" sz="1600" dirty="0" err="1" smtClean="0"/>
                        <a:t>-----</a:t>
                      </a:r>
                      <a:endParaRPr lang="it-IT" sz="1600" dirty="0"/>
                    </a:p>
                  </a:txBody>
                  <a:tcPr marL="72000" marR="72000" marT="46800" marB="46800" anchor="ctr"/>
                </a:tc>
                <a:tc hMerge="1">
                  <a:txBody>
                    <a:bodyPr/>
                    <a:lstStyle/>
                    <a:p>
                      <a:endParaRPr lang="it-IT"/>
                    </a:p>
                  </a:txBody>
                  <a:tcPr/>
                </a:tc>
              </a:tr>
            </a:tbl>
          </a:graphicData>
        </a:graphic>
      </p:graphicFrame>
      <p:sp>
        <p:nvSpPr>
          <p:cNvPr id="15" name="Parentesi graffa aperta 14"/>
          <p:cNvSpPr/>
          <p:nvPr/>
        </p:nvSpPr>
        <p:spPr>
          <a:xfrm rot="5400000">
            <a:off x="5616116" y="-2079612"/>
            <a:ext cx="432048" cy="525658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16" name="CasellaDiTesto 15"/>
          <p:cNvSpPr txBox="1"/>
          <p:nvPr/>
        </p:nvSpPr>
        <p:spPr>
          <a:xfrm>
            <a:off x="3635896" y="0"/>
            <a:ext cx="4392488" cy="369332"/>
          </a:xfrm>
          <a:prstGeom prst="rect">
            <a:avLst/>
          </a:prstGeom>
          <a:noFill/>
        </p:spPr>
        <p:txBody>
          <a:bodyPr wrap="square" rtlCol="0">
            <a:spAutoFit/>
          </a:bodyPr>
          <a:lstStyle/>
          <a:p>
            <a:pPr algn="ctr"/>
            <a:r>
              <a:rPr lang="it-IT" dirty="0" smtClean="0"/>
              <a:t>immaginazione</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60648"/>
            <a:ext cx="5472608" cy="830997"/>
          </a:xfrm>
          <a:prstGeom prst="rect">
            <a:avLst/>
          </a:prstGeom>
          <a:noFill/>
        </p:spPr>
        <p:txBody>
          <a:bodyPr wrap="square" rtlCol="0">
            <a:spAutoFit/>
          </a:bodyPr>
          <a:lstStyle/>
          <a:p>
            <a:pPr algn="ctr"/>
            <a:r>
              <a:rPr lang="it-IT" sz="2400" dirty="0" smtClean="0"/>
              <a:t>Una seconda sovrapposizione: immaginazione vs pensiero</a:t>
            </a:r>
          </a:p>
        </p:txBody>
      </p:sp>
      <p:pic>
        <p:nvPicPr>
          <p:cNvPr id="3" name="Immagine 2" descr="descartes.jpg"/>
          <p:cNvPicPr>
            <a:picLocks noChangeAspect="1"/>
          </p:cNvPicPr>
          <p:nvPr/>
        </p:nvPicPr>
        <p:blipFill>
          <a:blip r:embed="rId2" cstate="print"/>
          <a:stretch>
            <a:fillRect/>
          </a:stretch>
        </p:blipFill>
        <p:spPr>
          <a:xfrm>
            <a:off x="7080948" y="0"/>
            <a:ext cx="2063052" cy="2088000"/>
          </a:xfrm>
          <a:prstGeom prst="rect">
            <a:avLst/>
          </a:prstGeom>
        </p:spPr>
      </p:pic>
      <p:sp>
        <p:nvSpPr>
          <p:cNvPr id="4" name="CasellaDiTesto 3"/>
          <p:cNvSpPr txBox="1"/>
          <p:nvPr/>
        </p:nvSpPr>
        <p:spPr>
          <a:xfrm>
            <a:off x="0" y="2132856"/>
            <a:ext cx="9144000" cy="4770537"/>
          </a:xfrm>
          <a:prstGeom prst="rect">
            <a:avLst/>
          </a:prstGeom>
          <a:noFill/>
        </p:spPr>
        <p:txBody>
          <a:bodyPr wrap="square" rtlCol="0">
            <a:spAutoFit/>
          </a:bodyPr>
          <a:lstStyle/>
          <a:p>
            <a:pPr algn="just" eaLnBrk="0"/>
            <a:r>
              <a:rPr lang="it-IT" sz="1600" dirty="0" smtClean="0"/>
              <a:t>“Per rendere ciò completamente manifesto, noto intanto, prima di tutto, la differenza che c'è tra l'immaginazione e il puro intelletto o concezione. Per esempio, quando immagino un triangolo, non lo concepisco soltanto come una figura composta e compresa fra tre linee, ma considero anche queste tre linee come presenti, in grazia della forza di applicazione interna alla mia mente: e propriamente questo io chiamo immaginare. Così, se volessi pensare ad un </a:t>
            </a:r>
            <a:r>
              <a:rPr lang="it-IT" sz="1600" dirty="0" err="1" smtClean="0"/>
              <a:t>chiliagono</a:t>
            </a:r>
            <a:r>
              <a:rPr lang="it-IT" sz="1600" dirty="0" smtClean="0"/>
              <a:t>, so che questa figura è composta di mille lati, così bene come so che un triangolo è una figura composta di tre lati soltanto; ma non posso immaginare i mille lati di un </a:t>
            </a:r>
            <a:r>
              <a:rPr lang="it-IT" sz="1600" dirty="0" err="1" smtClean="0"/>
              <a:t>chiliagono</a:t>
            </a:r>
            <a:r>
              <a:rPr lang="it-IT" sz="1600" dirty="0" smtClean="0"/>
              <a:t> come faccio invece per i tre di un triangolo, né posso considerarli, per così dire, come presenti ai miei occhi mentali. E sebbene, seguendo la mia abitudine di servirmi sempre dell'immaginazione quando penso alle cose corporee, capita che, concependo un </a:t>
            </a:r>
            <a:r>
              <a:rPr lang="it-IT" sz="1600" dirty="0" err="1" smtClean="0"/>
              <a:t>chiliagono</a:t>
            </a:r>
            <a:r>
              <a:rPr lang="it-IT" sz="1600" dirty="0" smtClean="0"/>
              <a:t>, mi rappresenti confusamente una certa figura, tuttavia è evidente che questa figura non è affatto un </a:t>
            </a:r>
            <a:r>
              <a:rPr lang="it-IT" sz="1600" dirty="0" err="1" smtClean="0"/>
              <a:t>chiliagono</a:t>
            </a:r>
            <a:r>
              <a:rPr lang="it-IT" sz="1600" dirty="0" smtClean="0"/>
              <a:t>, dato che non differisce minimamente da quella che mi rappresenterei se pensassi ad un </a:t>
            </a:r>
            <a:r>
              <a:rPr lang="it-IT" sz="1600" dirty="0" err="1" smtClean="0"/>
              <a:t>miriagono</a:t>
            </a:r>
            <a:r>
              <a:rPr lang="it-IT" sz="1600" dirty="0" smtClean="0"/>
              <a:t> o ad un'altra figura di molti lati. Essa non serve perciò in nessun modo a scoprire le proprietà che determinano la differenza del </a:t>
            </a:r>
            <a:r>
              <a:rPr lang="it-IT" sz="1600" dirty="0" err="1" smtClean="0"/>
              <a:t>chiliagono</a:t>
            </a:r>
            <a:r>
              <a:rPr lang="it-IT" sz="1600" dirty="0" smtClean="0"/>
              <a:t> dagli altri poligoni. Se occorresse, invece, considerare un pentagono, è ben vero che posso concepire la sua figura così bene come quella di un </a:t>
            </a:r>
            <a:r>
              <a:rPr lang="it-IT" sz="1600" dirty="0" err="1" smtClean="0"/>
              <a:t>chiliagono</a:t>
            </a:r>
            <a:r>
              <a:rPr lang="it-IT" sz="1600" dirty="0" smtClean="0"/>
              <a:t> senza bisogno dell'immaginazione; ma la posso anche immaginare, applicando l'attenzione del mio spirito a ciascuno dei cinque lati, oppure all'area o allo spazio complessivo da essi racchiuso. Riconosco chiaramente così che per immaginare ho bisogno di una particolare tensione spirituale, di cui non mi servo, invece, per concepire; e questa particolare tensione mostra con evidenza la differenza che c'è tra l'immaginazione e l'intelletto o concezione pura” (Descartes, </a:t>
            </a:r>
            <a:r>
              <a:rPr lang="it-IT" sz="1600" i="1" dirty="0" smtClean="0"/>
              <a:t>Sesta meditazione</a:t>
            </a:r>
            <a:r>
              <a:rPr lang="it-IT" sz="1600" dirty="0" smtClean="0"/>
              <a:t>).</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620688"/>
            <a:ext cx="8280920" cy="5909310"/>
          </a:xfrm>
          <a:prstGeom prst="rect">
            <a:avLst/>
          </a:prstGeom>
          <a:noFill/>
        </p:spPr>
        <p:txBody>
          <a:bodyPr wrap="square" rtlCol="0">
            <a:spAutoFit/>
          </a:bodyPr>
          <a:lstStyle/>
          <a:p>
            <a:r>
              <a:rPr lang="it-IT" dirty="0" smtClean="0"/>
              <a:t>Dubbi sulla proposta cartesiana. </a:t>
            </a:r>
          </a:p>
          <a:p>
            <a:endParaRPr lang="it-IT" dirty="0" smtClean="0"/>
          </a:p>
          <a:p>
            <a:r>
              <a:rPr lang="it-IT" dirty="0" smtClean="0"/>
              <a:t>Cartesio riconduce la differenza alla presenza o all’assenza di immagini mentali, ma è davvero una condizione </a:t>
            </a:r>
            <a:r>
              <a:rPr lang="it-IT" i="1" dirty="0" smtClean="0"/>
              <a:t>necessaria</a:t>
            </a:r>
            <a:r>
              <a:rPr lang="it-IT" dirty="0" smtClean="0"/>
              <a:t> perché si possa parlare di immaginazione?</a:t>
            </a:r>
          </a:p>
          <a:p>
            <a:endParaRPr lang="it-IT" dirty="0" smtClean="0"/>
          </a:p>
          <a:p>
            <a:pPr algn="just"/>
            <a:r>
              <a:rPr lang="it-IT" dirty="0" smtClean="0"/>
              <a:t>“Ai primi di luglio, in un periodo straordinariamente caldo, verso sera, un giovanotto se ne usci in strada dal suo bugigattolo preso in subaffitto dagli inquilini nel vicolo </a:t>
            </a:r>
            <a:r>
              <a:rPr lang="it-IT" dirty="0" err="1" smtClean="0"/>
              <a:t>Stoljàrnyj</a:t>
            </a:r>
            <a:r>
              <a:rPr lang="it-IT" dirty="0" smtClean="0"/>
              <a:t>, e lentamente, quasi esitando, si diresse al ponte </a:t>
            </a:r>
            <a:r>
              <a:rPr lang="it-IT" dirty="0" err="1" smtClean="0"/>
              <a:t>Kòkuskin</a:t>
            </a:r>
            <a:r>
              <a:rPr lang="it-IT" dirty="0" smtClean="0"/>
              <a:t>. Riuscì felicemente a evitare d'incontrare per le scale la sua padrona. La sua stanzetta veniva a trovarsi proprio sotto il tetto d'un alto caseggiato di cinque piani, e somigliava più a uno sgabuzzino che a un alloggio. La sua padrona di casa, dalla quale aveva preso in subaffitto quel bugigattolo con vitto e servizio, abitava una rampa di scale più sotto, in un appartamento a sé, e ogni volta che usciva per strada gli toccava per forza passare davanti alla cucina della padrona, con la porta quasi sempre spalancata sulle scale. E ogni volta il giovanotto, passando lì davanti, provava una sorta di sensazione morbosa e vile, per cui si vergognava e storceva la bocca. Era indebitato fino al collo con la padrona, e aveva paura d'incontrarla”  (</a:t>
            </a:r>
            <a:r>
              <a:rPr lang="it-IT" dirty="0" err="1" smtClean="0"/>
              <a:t>F.D.</a:t>
            </a:r>
            <a:r>
              <a:rPr lang="it-IT" dirty="0" smtClean="0"/>
              <a:t>, </a:t>
            </a:r>
            <a:r>
              <a:rPr lang="it-IT" i="1" dirty="0" smtClean="0"/>
              <a:t>Delitto e castigo</a:t>
            </a:r>
            <a:r>
              <a:rPr lang="it-IT" dirty="0" smtClean="0"/>
              <a:t>, incipit.).</a:t>
            </a:r>
          </a:p>
          <a:p>
            <a:endParaRPr lang="it-IT" dirty="0" smtClean="0"/>
          </a:p>
          <a:p>
            <a:r>
              <a:rPr lang="it-IT" dirty="0" smtClean="0"/>
              <a:t>Ci siamo davvero formati immagini mentali?  Abbiamo visto formarsi nella nostra mente il ponte </a:t>
            </a:r>
            <a:r>
              <a:rPr lang="it-IT" dirty="0" err="1" smtClean="0"/>
              <a:t>Kòkuskin</a:t>
            </a:r>
            <a:r>
              <a:rPr lang="it-IT" dirty="0" smtClean="0"/>
              <a:t>?</a:t>
            </a:r>
          </a:p>
          <a:p>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548680"/>
            <a:ext cx="8424936" cy="1477328"/>
          </a:xfrm>
          <a:prstGeom prst="rect">
            <a:avLst/>
          </a:prstGeom>
          <a:noFill/>
        </p:spPr>
        <p:txBody>
          <a:bodyPr wrap="square" rtlCol="0">
            <a:spAutoFit/>
          </a:bodyPr>
          <a:lstStyle/>
          <a:p>
            <a:r>
              <a:rPr lang="it-IT" dirty="0" smtClean="0"/>
              <a:t>Non è una condizione necessaria, ma è una condizione sufficiente?</a:t>
            </a:r>
          </a:p>
          <a:p>
            <a:endParaRPr lang="it-IT" dirty="0" smtClean="0"/>
          </a:p>
          <a:p>
            <a:r>
              <a:rPr lang="it-IT" dirty="0" smtClean="0"/>
              <a:t>Quando operiamo con  le figure geometriche, abbiamo a che fare con processi immaginativi? Basta questo? Due esempi:</a:t>
            </a:r>
          </a:p>
          <a:p>
            <a:endParaRPr lang="it-IT" dirty="0"/>
          </a:p>
        </p:txBody>
      </p:sp>
      <p:pic>
        <p:nvPicPr>
          <p:cNvPr id="3" name="Immagine 2" descr="pitagora-euclide.png"/>
          <p:cNvPicPr>
            <a:picLocks noChangeAspect="1"/>
          </p:cNvPicPr>
          <p:nvPr/>
        </p:nvPicPr>
        <p:blipFill>
          <a:blip r:embed="rId2" cstate="print"/>
          <a:stretch>
            <a:fillRect/>
          </a:stretch>
        </p:blipFill>
        <p:spPr>
          <a:xfrm>
            <a:off x="179512" y="1916832"/>
            <a:ext cx="3834921" cy="460952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itagora.png"/>
          <p:cNvPicPr>
            <a:picLocks noChangeAspect="1"/>
          </p:cNvPicPr>
          <p:nvPr/>
        </p:nvPicPr>
        <p:blipFill>
          <a:blip r:embed="rId2" cstate="print"/>
          <a:stretch>
            <a:fillRect/>
          </a:stretch>
        </p:blipFill>
        <p:spPr>
          <a:xfrm>
            <a:off x="1763688" y="836712"/>
            <a:ext cx="4549956" cy="2556000"/>
          </a:xfrm>
          <a:prstGeom prst="rect">
            <a:avLst/>
          </a:prstGeom>
        </p:spPr>
      </p:pic>
      <p:sp>
        <p:nvSpPr>
          <p:cNvPr id="3" name="CasellaDiTesto 2"/>
          <p:cNvSpPr txBox="1"/>
          <p:nvPr/>
        </p:nvSpPr>
        <p:spPr>
          <a:xfrm>
            <a:off x="755576" y="3933056"/>
            <a:ext cx="7128792" cy="1200329"/>
          </a:xfrm>
          <a:prstGeom prst="rect">
            <a:avLst/>
          </a:prstGeom>
          <a:noFill/>
        </p:spPr>
        <p:txBody>
          <a:bodyPr wrap="square" rtlCol="0">
            <a:spAutoFit/>
          </a:bodyPr>
          <a:lstStyle/>
          <a:p>
            <a:r>
              <a:rPr lang="it-IT" sz="2400" dirty="0" smtClean="0"/>
              <a:t>La soluzione di Schopenhauer</a:t>
            </a:r>
          </a:p>
          <a:p>
            <a:endParaRPr lang="it-IT" sz="2400" dirty="0" smtClean="0"/>
          </a:p>
          <a:p>
            <a:r>
              <a:rPr lang="it-IT" sz="2400" dirty="0" smtClean="0"/>
              <a:t>(</a:t>
            </a:r>
            <a:r>
              <a:rPr lang="it-IT" sz="2400" dirty="0" err="1" smtClean="0"/>
              <a:t>a+b</a:t>
            </a:r>
            <a:r>
              <a:rPr lang="it-IT" sz="2400" dirty="0" smtClean="0"/>
              <a:t>)</a:t>
            </a:r>
            <a:r>
              <a:rPr lang="it-IT" sz="2400" baseline="30000" dirty="0" smtClean="0"/>
              <a:t>2</a:t>
            </a:r>
            <a:r>
              <a:rPr lang="it-IT" sz="2400" dirty="0" smtClean="0"/>
              <a:t>= a</a:t>
            </a:r>
            <a:r>
              <a:rPr lang="it-IT" sz="2400" baseline="30000" dirty="0" smtClean="0"/>
              <a:t>2</a:t>
            </a:r>
            <a:r>
              <a:rPr lang="it-IT" sz="2400" dirty="0" smtClean="0"/>
              <a:t>+b</a:t>
            </a:r>
            <a:r>
              <a:rPr lang="it-IT" sz="2400" baseline="30000" dirty="0" smtClean="0"/>
              <a:t>2</a:t>
            </a:r>
            <a:r>
              <a:rPr lang="it-IT" sz="2400" dirty="0" smtClean="0"/>
              <a:t>+2ab</a:t>
            </a:r>
            <a:endParaRPr lang="it-IT"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908720"/>
            <a:ext cx="8136904" cy="4524315"/>
          </a:xfrm>
          <a:prstGeom prst="rect">
            <a:avLst/>
          </a:prstGeom>
          <a:noFill/>
        </p:spPr>
        <p:txBody>
          <a:bodyPr wrap="square" rtlCol="0">
            <a:spAutoFit/>
          </a:bodyPr>
          <a:lstStyle/>
          <a:p>
            <a:pPr algn="just"/>
            <a:r>
              <a:rPr lang="it-IT" sz="2400" dirty="0" smtClean="0"/>
              <a:t>E ancora: alla richiesta “si immagini una retta tale che …” non avrebbe senso rispondere “quale?”</a:t>
            </a:r>
          </a:p>
          <a:p>
            <a:pPr algn="just"/>
            <a:endParaRPr lang="it-IT" sz="2400" dirty="0" smtClean="0"/>
          </a:p>
          <a:p>
            <a:pPr algn="just"/>
            <a:r>
              <a:rPr lang="it-IT" sz="2400" dirty="0" smtClean="0"/>
              <a:t>Immaginare una retta significa infatti immaginare una retta qualsiasi, e proprio questa parola – la parola qualsiasi – ci avverte che siamo sotto la presa del pensiero: immaginiamo qualcosa (o lo percepiamo) solo in quanto esemplifica un pensiero che deve essere comunque presupposto. </a:t>
            </a:r>
          </a:p>
          <a:p>
            <a:pPr algn="just"/>
            <a:endParaRPr lang="it-IT" sz="2400" dirty="0" smtClean="0"/>
          </a:p>
          <a:p>
            <a:pPr algn="just"/>
            <a:r>
              <a:rPr lang="it-IT" sz="2400" dirty="0" smtClean="0"/>
              <a:t>Il pentagono che Cartesio ci chiede di immaginare deve essere insieme pensato, se vogliamo disporci sul terreno della geometria, - sia pure sul suo piano intuitivo.</a:t>
            </a:r>
            <a:endParaRPr lang="it-IT"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1134</Words>
  <Application>Microsoft Office PowerPoint</Application>
  <PresentationFormat>Presentazione su schermo (4:3)</PresentationFormat>
  <Paragraphs>100</Paragraphs>
  <Slides>23</Slides>
  <Notes>8</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Paolo Spinicci</dc:creator>
  <cp:lastModifiedBy>p.spinicci</cp:lastModifiedBy>
  <cp:revision>33</cp:revision>
  <dcterms:created xsi:type="dcterms:W3CDTF">2009-03-26T08:11:24Z</dcterms:created>
  <dcterms:modified xsi:type="dcterms:W3CDTF">2011-02-25T15:25:12Z</dcterms:modified>
</cp:coreProperties>
</file>