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6" r:id="rId2"/>
    <p:sldId id="361" r:id="rId3"/>
    <p:sldId id="379" r:id="rId4"/>
    <p:sldId id="380" r:id="rId5"/>
    <p:sldId id="381" r:id="rId6"/>
    <p:sldId id="382" r:id="rId7"/>
    <p:sldId id="390" r:id="rId8"/>
    <p:sldId id="391" r:id="rId9"/>
    <p:sldId id="392" r:id="rId10"/>
    <p:sldId id="394" r:id="rId11"/>
    <p:sldId id="393" r:id="rId12"/>
    <p:sldId id="362" r:id="rId13"/>
    <p:sldId id="363" r:id="rId14"/>
    <p:sldId id="364" r:id="rId15"/>
    <p:sldId id="365" r:id="rId16"/>
    <p:sldId id="366" r:id="rId17"/>
    <p:sldId id="367" r:id="rId18"/>
    <p:sldId id="368" r:id="rId19"/>
    <p:sldId id="383" r:id="rId20"/>
    <p:sldId id="384" r:id="rId21"/>
    <p:sldId id="369" r:id="rId22"/>
    <p:sldId id="370" r:id="rId23"/>
    <p:sldId id="371" r:id="rId24"/>
    <p:sldId id="372" r:id="rId25"/>
    <p:sldId id="373" r:id="rId26"/>
    <p:sldId id="374" r:id="rId27"/>
    <p:sldId id="375" r:id="rId28"/>
    <p:sldId id="376" r:id="rId29"/>
    <p:sldId id="377" r:id="rId30"/>
    <p:sldId id="385" r:id="rId31"/>
    <p:sldId id="389" r:id="rId32"/>
    <p:sldId id="386" r:id="rId33"/>
    <p:sldId id="387" r:id="rId34"/>
    <p:sldId id="398" r:id="rId35"/>
    <p:sldId id="395" r:id="rId36"/>
    <p:sldId id="399"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85" d="100"/>
          <a:sy n="85" d="100"/>
        </p:scale>
        <p:origin x="-90" y="-11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E98C3-9A91-4BC1-BCCB-FE4B5B17BC99}" type="datetimeFigureOut">
              <a:rPr lang="it-IT" smtClean="0"/>
              <a:pPr/>
              <a:t>14/04/2011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CABEC-3046-4E22-B000-33FB3B44B87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99A78D-BE61-4E7C-B9C9-72125E3E3090}" type="datetimeFigureOut">
              <a:rPr lang="it-IT" smtClean="0"/>
              <a:pPr/>
              <a:t>14/04/2011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A78D-BE61-4E7C-B9C9-72125E3E3090}" type="datetimeFigureOut">
              <a:rPr lang="it-IT" smtClean="0"/>
              <a:pPr/>
              <a:t>14/04/2011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2EA0-DD79-4D7C-A52F-9EA014A8963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michaelbach.de/ot/cog_dalmatian/index.htm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file:///C:\Users\Paolo\Videos\Principi%20e%20Principesse%20Principe%20e%20Principessa%2066.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Paolo\Videos\Rhythmus%2023%20%20%20Hans%20Richter%20(1923).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hagall, circo.jpg"/>
          <p:cNvPicPr>
            <a:picLocks noChangeAspect="1"/>
          </p:cNvPicPr>
          <p:nvPr/>
        </p:nvPicPr>
        <p:blipFill>
          <a:blip r:embed="rId2" cstate="print"/>
          <a:stretch>
            <a:fillRect/>
          </a:stretch>
        </p:blipFill>
        <p:spPr>
          <a:xfrm>
            <a:off x="179512" y="3284984"/>
            <a:ext cx="4267200" cy="3403600"/>
          </a:xfrm>
          <a:prstGeom prst="rect">
            <a:avLst/>
          </a:prstGeom>
        </p:spPr>
      </p:pic>
      <p:sp>
        <p:nvSpPr>
          <p:cNvPr id="3" name="CasellaDiTesto 2"/>
          <p:cNvSpPr txBox="1"/>
          <p:nvPr/>
        </p:nvSpPr>
        <p:spPr>
          <a:xfrm>
            <a:off x="827584" y="764704"/>
            <a:ext cx="6912768" cy="461665"/>
          </a:xfrm>
          <a:prstGeom prst="rect">
            <a:avLst/>
          </a:prstGeom>
          <a:noFill/>
        </p:spPr>
        <p:txBody>
          <a:bodyPr wrap="square" rtlCol="0">
            <a:spAutoFit/>
          </a:bodyPr>
          <a:lstStyle/>
          <a:p>
            <a:r>
              <a:rPr lang="it-IT" sz="2400" dirty="0" smtClean="0"/>
              <a:t>Problemi di una filosofia dell’immaginazione  2011/7</a:t>
            </a:r>
            <a:endParaRPr lang="it-IT"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idden Man.jpg"/>
          <p:cNvPicPr>
            <a:picLocks noChangeAspect="1"/>
          </p:cNvPicPr>
          <p:nvPr/>
        </p:nvPicPr>
        <p:blipFill>
          <a:blip r:embed="rId2" cstate="print"/>
          <a:stretch>
            <a:fillRect/>
          </a:stretch>
        </p:blipFill>
        <p:spPr>
          <a:xfrm>
            <a:off x="1619250" y="862012"/>
            <a:ext cx="5905500" cy="5133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908720"/>
            <a:ext cx="7920880" cy="5262979"/>
          </a:xfrm>
          <a:prstGeom prst="rect">
            <a:avLst/>
          </a:prstGeom>
        </p:spPr>
        <p:txBody>
          <a:bodyPr wrap="square">
            <a:spAutoFit/>
          </a:bodyPr>
          <a:lstStyle/>
          <a:p>
            <a:pPr algn="just"/>
            <a:r>
              <a:rPr lang="it-IT" sz="2800" dirty="0" smtClean="0"/>
              <a:t>È un quasi oggetto molto particolare ciò che vediamo perché si tratta di qualcosa che vediamo e che cogliamo a titolo di un’apparenza. C’è qualcosa che appare anche se vedo che si tratta solo di un’apparenza: non mi inganno, ma vedo una scena che ha percettivamente una valenza meramente fenomenica. Questo innanzitutto è quello che si dà, anche se poi possiamo immaginare molte cose su questa base.</a:t>
            </a:r>
          </a:p>
          <a:p>
            <a:pPr algn="just"/>
            <a:endParaRPr lang="it-IT" sz="2800" dirty="0" smtClean="0"/>
          </a:p>
          <a:p>
            <a:pPr algn="just"/>
            <a:r>
              <a:rPr lang="it-IT" sz="2800" dirty="0" smtClean="0"/>
              <a:t>Chiediamoci allora che cosa vuol dire che vi sono – percettivamente – quasi oggetti come le immagini</a:t>
            </a:r>
            <a:r>
              <a:rPr lang="it-IT" sz="2400"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4"/>
          <p:cNvSpPr txBox="1">
            <a:spLocks noChangeArrowheads="1"/>
          </p:cNvSpPr>
          <p:nvPr/>
        </p:nvSpPr>
        <p:spPr bwMode="auto">
          <a:xfrm>
            <a:off x="928688" y="1000125"/>
            <a:ext cx="6786562" cy="5200650"/>
          </a:xfrm>
          <a:prstGeom prst="rect">
            <a:avLst/>
          </a:prstGeom>
          <a:noFill/>
          <a:ln w="9525">
            <a:noFill/>
            <a:miter lim="800000"/>
            <a:headEnd/>
            <a:tailEnd/>
          </a:ln>
        </p:spPr>
        <p:txBody>
          <a:bodyPr>
            <a:spAutoFit/>
          </a:bodyPr>
          <a:lstStyle/>
          <a:p>
            <a:pPr algn="ctr"/>
            <a:r>
              <a:rPr lang="it-IT" sz="3600" dirty="0">
                <a:latin typeface="Palatino Linotype" pitchFamily="18" charset="0"/>
              </a:rPr>
              <a:t>Una definizione fenomenologica:</a:t>
            </a:r>
          </a:p>
          <a:p>
            <a:pPr algn="just"/>
            <a:endParaRPr lang="it-IT" sz="2800" dirty="0">
              <a:latin typeface="Palatino Linotype" pitchFamily="18" charset="0"/>
            </a:endParaRPr>
          </a:p>
          <a:p>
            <a:pPr algn="just"/>
            <a:r>
              <a:rPr lang="it-IT" sz="2800" dirty="0">
                <a:latin typeface="Palatino Linotype" pitchFamily="18" charset="0"/>
              </a:rPr>
              <a:t>“La condizione </a:t>
            </a:r>
            <a:r>
              <a:rPr lang="it-IT" sz="2800" i="1" dirty="0">
                <a:latin typeface="Palatino Linotype" pitchFamily="18" charset="0"/>
              </a:rPr>
              <a:t>necessaria</a:t>
            </a:r>
            <a:r>
              <a:rPr lang="it-IT" sz="2800" dirty="0">
                <a:latin typeface="Palatino Linotype" pitchFamily="18" charset="0"/>
              </a:rPr>
              <a:t> e </a:t>
            </a:r>
            <a:r>
              <a:rPr lang="it-IT" sz="2800" i="1" dirty="0">
                <a:latin typeface="Palatino Linotype" pitchFamily="18" charset="0"/>
              </a:rPr>
              <a:t>sufficiente</a:t>
            </a:r>
            <a:r>
              <a:rPr lang="it-IT" sz="2800" dirty="0">
                <a:latin typeface="Palatino Linotype" pitchFamily="18" charset="0"/>
              </a:rPr>
              <a:t> della presenza di un’immagine è l’imporsi sul terreno percettivo di una </a:t>
            </a:r>
            <a:r>
              <a:rPr lang="it-IT" sz="2800" i="1" dirty="0">
                <a:latin typeface="Palatino Linotype" pitchFamily="18" charset="0"/>
              </a:rPr>
              <a:t>dualità fenomenologica </a:t>
            </a:r>
            <a:r>
              <a:rPr lang="it-IT" sz="2800" dirty="0">
                <a:latin typeface="Palatino Linotype" pitchFamily="18" charset="0"/>
              </a:rPr>
              <a:t>─ vediamo davanti a noi una </a:t>
            </a:r>
            <a:r>
              <a:rPr lang="it-IT" sz="2800" i="1" dirty="0">
                <a:latin typeface="Palatino Linotype" pitchFamily="18" charset="0"/>
              </a:rPr>
              <a:t>superficie</a:t>
            </a:r>
            <a:r>
              <a:rPr lang="it-IT" sz="2800" dirty="0">
                <a:latin typeface="Palatino Linotype" pitchFamily="18" charset="0"/>
              </a:rPr>
              <a:t>, ma la vediamo come il luogo che </a:t>
            </a:r>
            <a:r>
              <a:rPr lang="it-IT" sz="2800" i="1" dirty="0">
                <a:latin typeface="Palatino Linotype" pitchFamily="18" charset="0"/>
              </a:rPr>
              <a:t>ospita una profondità apparente </a:t>
            </a:r>
            <a:r>
              <a:rPr lang="it-IT" sz="2800" dirty="0">
                <a:latin typeface="Palatino Linotype" pitchFamily="18" charset="0"/>
              </a:rPr>
              <a:t>e quindi uno spazio figurativo distinto dalla superficie della tela”.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92696"/>
            <a:ext cx="8064896" cy="369332"/>
          </a:xfrm>
          <a:prstGeom prst="rect">
            <a:avLst/>
          </a:prstGeom>
          <a:noFill/>
        </p:spPr>
        <p:txBody>
          <a:bodyPr wrap="square" rtlCol="0">
            <a:spAutoFit/>
          </a:bodyPr>
          <a:lstStyle/>
          <a:p>
            <a:pPr algn="ctr"/>
            <a:r>
              <a:rPr lang="it-IT" dirty="0" smtClean="0"/>
              <a:t>Una differenza importante: la differenza tra confine e contorno.</a:t>
            </a:r>
            <a:endParaRPr lang="it-IT" dirty="0"/>
          </a:p>
        </p:txBody>
      </p:sp>
      <p:sp>
        <p:nvSpPr>
          <p:cNvPr id="3" name="Rettangolo 2"/>
          <p:cNvSpPr/>
          <p:nvPr/>
        </p:nvSpPr>
        <p:spPr>
          <a:xfrm>
            <a:off x="467544" y="1772816"/>
            <a:ext cx="504056" cy="17281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971600" y="1772816"/>
            <a:ext cx="432048" cy="17281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403648" y="1772816"/>
            <a:ext cx="432048" cy="17281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835696" y="1772816"/>
            <a:ext cx="432048" cy="17281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699792" y="1772816"/>
            <a:ext cx="432048" cy="17281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267744" y="1772816"/>
            <a:ext cx="432048" cy="17281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860032" y="1916832"/>
            <a:ext cx="3168352"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508104" y="2276872"/>
            <a:ext cx="1296144" cy="10801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5580112" y="2996952"/>
            <a:ext cx="1080120" cy="10801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1 13"/>
          <p:cNvCxnSpPr/>
          <p:nvPr/>
        </p:nvCxnSpPr>
        <p:spPr>
          <a:xfrm rot="16200000" flipH="1">
            <a:off x="4860032" y="2276872"/>
            <a:ext cx="2592288" cy="216024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67544" y="4437112"/>
            <a:ext cx="2448272" cy="369332"/>
          </a:xfrm>
          <a:prstGeom prst="rect">
            <a:avLst/>
          </a:prstGeom>
          <a:noFill/>
        </p:spPr>
        <p:txBody>
          <a:bodyPr wrap="square" rtlCol="0">
            <a:spAutoFit/>
          </a:bodyPr>
          <a:lstStyle/>
          <a:p>
            <a:r>
              <a:rPr lang="it-IT" dirty="0" smtClean="0"/>
              <a:t>Questo è un confine</a:t>
            </a:r>
            <a:endParaRPr lang="it-IT" dirty="0"/>
          </a:p>
        </p:txBody>
      </p:sp>
      <p:cxnSp>
        <p:nvCxnSpPr>
          <p:cNvPr id="17" name="Connettore 2 16"/>
          <p:cNvCxnSpPr/>
          <p:nvPr/>
        </p:nvCxnSpPr>
        <p:spPr>
          <a:xfrm rot="5400000" flipH="1" flipV="1">
            <a:off x="1043608" y="3573016"/>
            <a:ext cx="108012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rot="5400000" flipH="1" flipV="1">
            <a:off x="3527884" y="3248980"/>
            <a:ext cx="2304256"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1547664" y="5949280"/>
            <a:ext cx="3312368" cy="369332"/>
          </a:xfrm>
          <a:prstGeom prst="rect">
            <a:avLst/>
          </a:prstGeom>
          <a:noFill/>
        </p:spPr>
        <p:txBody>
          <a:bodyPr wrap="square" rtlCol="0">
            <a:spAutoFit/>
          </a:bodyPr>
          <a:lstStyle/>
          <a:p>
            <a:r>
              <a:rPr lang="it-IT" dirty="0" smtClean="0"/>
              <a:t>Questo invece è un contorno</a:t>
            </a:r>
            <a:endParaRPr lang="it-IT"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lot2.jpg"/>
          <p:cNvPicPr>
            <a:picLocks noChangeAspect="1"/>
          </p:cNvPicPr>
          <p:nvPr/>
        </p:nvPicPr>
        <p:blipFill>
          <a:blip r:embed="rId2" cstate="print"/>
          <a:stretch>
            <a:fillRect/>
          </a:stretch>
        </p:blipFill>
        <p:spPr>
          <a:xfrm>
            <a:off x="11" y="0"/>
            <a:ext cx="2580646" cy="3348000"/>
          </a:xfrm>
          <a:prstGeom prst="rect">
            <a:avLst/>
          </a:prstGeom>
        </p:spPr>
      </p:pic>
      <p:pic>
        <p:nvPicPr>
          <p:cNvPr id="3" name="Immagine 2" descr="triangolo kanisza.jpg"/>
          <p:cNvPicPr>
            <a:picLocks noChangeAspect="1"/>
          </p:cNvPicPr>
          <p:nvPr/>
        </p:nvPicPr>
        <p:blipFill>
          <a:blip r:embed="rId3" cstate="print"/>
          <a:stretch>
            <a:fillRect/>
          </a:stretch>
        </p:blipFill>
        <p:spPr>
          <a:xfrm>
            <a:off x="6170138" y="0"/>
            <a:ext cx="2973862" cy="3312000"/>
          </a:xfrm>
          <a:prstGeom prst="rect">
            <a:avLst/>
          </a:prstGeom>
        </p:spPr>
      </p:pic>
      <p:pic>
        <p:nvPicPr>
          <p:cNvPr id="4" name="Immagine 3" descr="kanisza cavalli.jpg"/>
          <p:cNvPicPr>
            <a:picLocks noChangeAspect="1"/>
          </p:cNvPicPr>
          <p:nvPr/>
        </p:nvPicPr>
        <p:blipFill>
          <a:blip r:embed="rId4" cstate="print"/>
          <a:stretch>
            <a:fillRect/>
          </a:stretch>
        </p:blipFill>
        <p:spPr>
          <a:xfrm>
            <a:off x="2771800" y="3474000"/>
            <a:ext cx="3204924" cy="3384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620688"/>
            <a:ext cx="7704856" cy="2677656"/>
          </a:xfrm>
          <a:prstGeom prst="rect">
            <a:avLst/>
          </a:prstGeom>
          <a:noFill/>
        </p:spPr>
        <p:txBody>
          <a:bodyPr wrap="square" rtlCol="0">
            <a:spAutoFit/>
          </a:bodyPr>
          <a:lstStyle/>
          <a:p>
            <a:pPr algn="just"/>
            <a:r>
              <a:rPr lang="it-IT" sz="2400" dirty="0" smtClean="0"/>
              <a:t>Una precisazione della nostra tesi fenomenologica: c’è immagine tutte le volte in cui siamo portati a vedere alcune linee come contorno e non come confine – a vederle, quindi, come linee che separano una figura da uno sfondo.  E sono regole di natura percettiva che in fondo tengono poco conto del fatto che la figura in questione sia una figura che ci è ben nota</a:t>
            </a:r>
            <a:endParaRPr lang="it-IT" sz="2400" dirty="0"/>
          </a:p>
        </p:txBody>
      </p:sp>
      <p:pic>
        <p:nvPicPr>
          <p:cNvPr id="4" name="Immagine 3" descr="illusion dog.jpg"/>
          <p:cNvPicPr>
            <a:picLocks noChangeAspect="1"/>
          </p:cNvPicPr>
          <p:nvPr/>
        </p:nvPicPr>
        <p:blipFill>
          <a:blip r:embed="rId2" cstate="print"/>
          <a:stretch>
            <a:fillRect/>
          </a:stretch>
        </p:blipFill>
        <p:spPr>
          <a:xfrm>
            <a:off x="755576" y="3573016"/>
            <a:ext cx="2627483" cy="2772000"/>
          </a:xfrm>
          <a:prstGeom prst="rect">
            <a:avLst/>
          </a:prstGeom>
        </p:spPr>
      </p:pic>
      <p:sp>
        <p:nvSpPr>
          <p:cNvPr id="5" name="CasellaDiTesto 4"/>
          <p:cNvSpPr txBox="1"/>
          <p:nvPr/>
        </p:nvSpPr>
        <p:spPr>
          <a:xfrm>
            <a:off x="3635896" y="3573016"/>
            <a:ext cx="5004048" cy="646331"/>
          </a:xfrm>
          <a:prstGeom prst="rect">
            <a:avLst/>
          </a:prstGeom>
          <a:noFill/>
        </p:spPr>
        <p:txBody>
          <a:bodyPr wrap="square" rtlCol="0">
            <a:spAutoFit/>
          </a:bodyPr>
          <a:lstStyle/>
          <a:p>
            <a:r>
              <a:rPr lang="it-IT" dirty="0" smtClean="0">
                <a:hlinkClick r:id="rId3"/>
              </a:rPr>
              <a:t>http://www.michaelbach.de/</a:t>
            </a:r>
            <a:r>
              <a:rPr lang="it-IT" dirty="0" err="1" smtClean="0">
                <a:hlinkClick r:id="rId3"/>
              </a:rPr>
              <a:t>ot</a:t>
            </a:r>
            <a:r>
              <a:rPr lang="it-IT" dirty="0" smtClean="0">
                <a:hlinkClick r:id="rId3"/>
              </a:rPr>
              <a:t>/</a:t>
            </a:r>
            <a:r>
              <a:rPr lang="it-IT" dirty="0" err="1" smtClean="0">
                <a:hlinkClick r:id="rId3"/>
              </a:rPr>
              <a:t>cog_dalmatian</a:t>
            </a:r>
            <a:r>
              <a:rPr lang="it-IT" dirty="0" smtClean="0">
                <a:hlinkClick r:id="rId3"/>
              </a:rPr>
              <a:t>/</a:t>
            </a:r>
            <a:r>
              <a:rPr lang="it-IT" dirty="0" err="1" smtClean="0">
                <a:hlinkClick r:id="rId3"/>
              </a:rPr>
              <a:t>index.html</a:t>
            </a:r>
            <a:endParaRPr lang="it-IT"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4" descr="libro.jpg"/>
          <p:cNvPicPr>
            <a:picLocks noChangeAspect="1"/>
          </p:cNvPicPr>
          <p:nvPr/>
        </p:nvPicPr>
        <p:blipFill>
          <a:blip r:embed="rId2" cstate="print"/>
          <a:srcRect/>
          <a:stretch>
            <a:fillRect/>
          </a:stretch>
        </p:blipFill>
        <p:spPr bwMode="auto">
          <a:xfrm>
            <a:off x="2857500" y="0"/>
            <a:ext cx="4051300" cy="3382962"/>
          </a:xfrm>
          <a:prstGeom prst="rect">
            <a:avLst/>
          </a:prstGeom>
          <a:noFill/>
          <a:ln w="9525">
            <a:noFill/>
            <a:miter lim="800000"/>
            <a:headEnd/>
            <a:tailEnd/>
          </a:ln>
        </p:spPr>
      </p:pic>
      <p:pic>
        <p:nvPicPr>
          <p:cNvPr id="3075" name="Immagine 5" descr="vredeman de vries.jpg"/>
          <p:cNvPicPr>
            <a:picLocks noChangeAspect="1"/>
          </p:cNvPicPr>
          <p:nvPr/>
        </p:nvPicPr>
        <p:blipFill>
          <a:blip r:embed="rId3" cstate="print"/>
          <a:srcRect/>
          <a:stretch>
            <a:fillRect/>
          </a:stretch>
        </p:blipFill>
        <p:spPr bwMode="auto">
          <a:xfrm>
            <a:off x="214313" y="142875"/>
            <a:ext cx="2074862" cy="3236913"/>
          </a:xfrm>
          <a:prstGeom prst="rect">
            <a:avLst/>
          </a:prstGeom>
          <a:noFill/>
          <a:ln w="9525">
            <a:noFill/>
            <a:miter lim="800000"/>
            <a:headEnd/>
            <a:tailEnd/>
          </a:ln>
        </p:spPr>
      </p:pic>
      <p:pic>
        <p:nvPicPr>
          <p:cNvPr id="3076" name="Immagine 6" descr="Pu ru.jpg"/>
          <p:cNvPicPr>
            <a:picLocks noChangeAspect="1"/>
          </p:cNvPicPr>
          <p:nvPr/>
        </p:nvPicPr>
        <p:blipFill>
          <a:blip r:embed="rId4" cstate="print"/>
          <a:srcRect/>
          <a:stretch>
            <a:fillRect/>
          </a:stretch>
        </p:blipFill>
        <p:spPr bwMode="auto">
          <a:xfrm>
            <a:off x="7429500" y="214313"/>
            <a:ext cx="1454150" cy="3600450"/>
          </a:xfrm>
          <a:prstGeom prst="rect">
            <a:avLst/>
          </a:prstGeom>
          <a:noFill/>
          <a:ln w="9525">
            <a:noFill/>
            <a:miter lim="800000"/>
            <a:headEnd/>
            <a:tailEnd/>
          </a:ln>
        </p:spPr>
      </p:pic>
      <p:pic>
        <p:nvPicPr>
          <p:cNvPr id="3077" name="Immagine 8" descr="klee_pesce.jpg"/>
          <p:cNvPicPr>
            <a:picLocks noChangeAspect="1"/>
          </p:cNvPicPr>
          <p:nvPr/>
        </p:nvPicPr>
        <p:blipFill>
          <a:blip r:embed="rId5" cstate="print"/>
          <a:srcRect/>
          <a:stretch>
            <a:fillRect/>
          </a:stretch>
        </p:blipFill>
        <p:spPr bwMode="auto">
          <a:xfrm>
            <a:off x="928688" y="3924300"/>
            <a:ext cx="3887787" cy="2916238"/>
          </a:xfrm>
          <a:prstGeom prst="rect">
            <a:avLst/>
          </a:prstGeom>
          <a:noFill/>
          <a:ln w="9525">
            <a:noFill/>
            <a:miter lim="800000"/>
            <a:headEnd/>
            <a:tailEnd/>
          </a:ln>
        </p:spPr>
      </p:pic>
      <p:pic>
        <p:nvPicPr>
          <p:cNvPr id="3078" name="Immagine 9" descr="Malevic.jpg"/>
          <p:cNvPicPr>
            <a:picLocks noChangeAspect="1"/>
          </p:cNvPicPr>
          <p:nvPr/>
        </p:nvPicPr>
        <p:blipFill>
          <a:blip r:embed="rId6" cstate="print"/>
          <a:srcRect/>
          <a:stretch>
            <a:fillRect/>
          </a:stretch>
        </p:blipFill>
        <p:spPr bwMode="auto">
          <a:xfrm>
            <a:off x="6286500" y="3929063"/>
            <a:ext cx="2528888" cy="2879725"/>
          </a:xfrm>
          <a:prstGeom prst="rect">
            <a:avLst/>
          </a:prstGeom>
          <a:noFill/>
          <a:ln w="9525">
            <a:noFill/>
            <a:miter lim="800000"/>
            <a:headEnd/>
            <a:tailEnd/>
          </a:ln>
        </p:spPr>
      </p:pic>
      <p:sp>
        <p:nvSpPr>
          <p:cNvPr id="3079" name="CasellaDiTesto 6"/>
          <p:cNvSpPr txBox="1">
            <a:spLocks noChangeArrowheads="1"/>
          </p:cNvSpPr>
          <p:nvPr/>
        </p:nvSpPr>
        <p:spPr bwMode="auto">
          <a:xfrm>
            <a:off x="323528" y="3385190"/>
            <a:ext cx="5863009" cy="523220"/>
          </a:xfrm>
          <a:prstGeom prst="rect">
            <a:avLst/>
          </a:prstGeom>
          <a:noFill/>
          <a:ln w="9525">
            <a:noFill/>
            <a:miter lim="800000"/>
            <a:headEnd/>
            <a:tailEnd/>
          </a:ln>
        </p:spPr>
        <p:txBody>
          <a:bodyPr wrap="square" anchor="ctr">
            <a:spAutoFit/>
          </a:bodyPr>
          <a:lstStyle/>
          <a:p>
            <a:r>
              <a:rPr lang="it-IT" sz="2800" dirty="0" smtClean="0">
                <a:latin typeface="Palatino Linotype" pitchFamily="18" charset="0"/>
              </a:rPr>
              <a:t>Tutte queste dunque sono immagini</a:t>
            </a:r>
            <a:endParaRPr lang="it-IT" sz="2800" dirty="0">
              <a:latin typeface="Palatino Linotype"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iterate type="lt">
                                    <p:tmPct val="10000"/>
                                  </p:iterate>
                                  <p:childTnLst>
                                    <p:animEffect transition="out" filter="fade">
                                      <p:cBhvr>
                                        <p:cTn id="6" dur="2000"/>
                                        <p:tgtEl>
                                          <p:spTgt spid="3079">
                                            <p:txEl>
                                              <p:pRg st="0" end="0"/>
                                            </p:txEl>
                                          </p:spTgt>
                                        </p:tgtEl>
                                      </p:cBhvr>
                                    </p:animEffect>
                                    <p:anim calcmode="lin" valueType="num">
                                      <p:cBhvr>
                                        <p:cTn id="7" dur="2000"/>
                                        <p:tgtEl>
                                          <p:spTgt spid="3079">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079">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079">
                                            <p:txEl>
                                              <p:pRg st="0" end="0"/>
                                            </p:txEl>
                                          </p:spTgt>
                                        </p:tgtEl>
                                        <p:attrNameLst>
                                          <p:attrName>style.visibility</p:attrName>
                                        </p:attrNameLst>
                                      </p:cBhvr>
                                      <p:to>
                                        <p:strVal val="hidden"/>
                                      </p:to>
                                    </p:set>
                                  </p:childTnLst>
                                </p:cTn>
                              </p:par>
                            </p:childTnLst>
                          </p:cTn>
                        </p:par>
                        <p:par>
                          <p:cTn id="10" fill="hold">
                            <p:stCondLst>
                              <p:cond delay="7600"/>
                            </p:stCondLst>
                            <p:childTnLst>
                              <p:par>
                                <p:cTn id="11" presetID="5" presetClass="entr" presetSubtype="10" fill="hold" nodeType="afterEffect">
                                  <p:stCondLst>
                                    <p:cond delay="500"/>
                                  </p:stCondLst>
                                  <p:childTnLst>
                                    <p:set>
                                      <p:cBhvr>
                                        <p:cTn id="12" dur="1" fill="hold">
                                          <p:stCondLst>
                                            <p:cond delay="0"/>
                                          </p:stCondLst>
                                        </p:cTn>
                                        <p:tgtEl>
                                          <p:spTgt spid="3074"/>
                                        </p:tgtEl>
                                        <p:attrNameLst>
                                          <p:attrName>style.visibility</p:attrName>
                                        </p:attrNameLst>
                                      </p:cBhvr>
                                      <p:to>
                                        <p:strVal val="visible"/>
                                      </p:to>
                                    </p:set>
                                    <p:animEffect transition="in" filter="checkerboard(across)">
                                      <p:cBhvr>
                                        <p:cTn id="13" dur="2000"/>
                                        <p:tgtEl>
                                          <p:spTgt spid="3074"/>
                                        </p:tgtEl>
                                      </p:cBhvr>
                                    </p:animEffect>
                                  </p:childTnLst>
                                </p:cTn>
                              </p:par>
                            </p:childTnLst>
                          </p:cTn>
                        </p:par>
                        <p:par>
                          <p:cTn id="14" fill="hold">
                            <p:stCondLst>
                              <p:cond delay="10100"/>
                            </p:stCondLst>
                            <p:childTnLst>
                              <p:par>
                                <p:cTn id="15" presetID="5" presetClass="entr" presetSubtype="10" fill="hold" nodeType="afterEffect">
                                  <p:stCondLst>
                                    <p:cond delay="500"/>
                                  </p:stCondLst>
                                  <p:childTnLst>
                                    <p:set>
                                      <p:cBhvr>
                                        <p:cTn id="16" dur="1" fill="hold">
                                          <p:stCondLst>
                                            <p:cond delay="0"/>
                                          </p:stCondLst>
                                        </p:cTn>
                                        <p:tgtEl>
                                          <p:spTgt spid="3076"/>
                                        </p:tgtEl>
                                        <p:attrNameLst>
                                          <p:attrName>style.visibility</p:attrName>
                                        </p:attrNameLst>
                                      </p:cBhvr>
                                      <p:to>
                                        <p:strVal val="visible"/>
                                      </p:to>
                                    </p:set>
                                    <p:animEffect transition="in" filter="checkerboard(across)">
                                      <p:cBhvr>
                                        <p:cTn id="17" dur="2000"/>
                                        <p:tgtEl>
                                          <p:spTgt spid="3076"/>
                                        </p:tgtEl>
                                      </p:cBhvr>
                                    </p:animEffect>
                                  </p:childTnLst>
                                </p:cTn>
                              </p:par>
                            </p:childTnLst>
                          </p:cTn>
                        </p:par>
                        <p:par>
                          <p:cTn id="18" fill="hold">
                            <p:stCondLst>
                              <p:cond delay="12600"/>
                            </p:stCondLst>
                            <p:childTnLst>
                              <p:par>
                                <p:cTn id="19" presetID="5" presetClass="entr" presetSubtype="10" fill="hold" nodeType="afterEffect">
                                  <p:stCondLst>
                                    <p:cond delay="500"/>
                                  </p:stCondLst>
                                  <p:childTnLst>
                                    <p:set>
                                      <p:cBhvr>
                                        <p:cTn id="20" dur="1" fill="hold">
                                          <p:stCondLst>
                                            <p:cond delay="0"/>
                                          </p:stCondLst>
                                        </p:cTn>
                                        <p:tgtEl>
                                          <p:spTgt spid="3075"/>
                                        </p:tgtEl>
                                        <p:attrNameLst>
                                          <p:attrName>style.visibility</p:attrName>
                                        </p:attrNameLst>
                                      </p:cBhvr>
                                      <p:to>
                                        <p:strVal val="visible"/>
                                      </p:to>
                                    </p:set>
                                    <p:animEffect transition="in" filter="checkerboard(across)">
                                      <p:cBhvr>
                                        <p:cTn id="21" dur="2000"/>
                                        <p:tgtEl>
                                          <p:spTgt spid="3075"/>
                                        </p:tgtEl>
                                      </p:cBhvr>
                                    </p:animEffect>
                                  </p:childTnLst>
                                </p:cTn>
                              </p:par>
                            </p:childTnLst>
                          </p:cTn>
                        </p:par>
                        <p:par>
                          <p:cTn id="22" fill="hold">
                            <p:stCondLst>
                              <p:cond delay="15100"/>
                            </p:stCondLst>
                            <p:childTnLst>
                              <p:par>
                                <p:cTn id="23" presetID="5" presetClass="entr" presetSubtype="10" fill="hold" nodeType="afterEffect">
                                  <p:stCondLst>
                                    <p:cond delay="500"/>
                                  </p:stCondLst>
                                  <p:childTnLst>
                                    <p:set>
                                      <p:cBhvr>
                                        <p:cTn id="24" dur="1" fill="hold">
                                          <p:stCondLst>
                                            <p:cond delay="0"/>
                                          </p:stCondLst>
                                        </p:cTn>
                                        <p:tgtEl>
                                          <p:spTgt spid="3077"/>
                                        </p:tgtEl>
                                        <p:attrNameLst>
                                          <p:attrName>style.visibility</p:attrName>
                                        </p:attrNameLst>
                                      </p:cBhvr>
                                      <p:to>
                                        <p:strVal val="visible"/>
                                      </p:to>
                                    </p:set>
                                    <p:animEffect transition="in" filter="checkerboard(across)">
                                      <p:cBhvr>
                                        <p:cTn id="25" dur="2000"/>
                                        <p:tgtEl>
                                          <p:spTgt spid="3077"/>
                                        </p:tgtEl>
                                      </p:cBhvr>
                                    </p:animEffect>
                                  </p:childTnLst>
                                </p:cTn>
                              </p:par>
                            </p:childTnLst>
                          </p:cTn>
                        </p:par>
                        <p:par>
                          <p:cTn id="26" fill="hold">
                            <p:stCondLst>
                              <p:cond delay="17600"/>
                            </p:stCondLst>
                            <p:childTnLst>
                              <p:par>
                                <p:cTn id="27" presetID="5" presetClass="entr" presetSubtype="10" fill="hold" nodeType="afterEffect">
                                  <p:stCondLst>
                                    <p:cond delay="500"/>
                                  </p:stCondLst>
                                  <p:childTnLst>
                                    <p:set>
                                      <p:cBhvr>
                                        <p:cTn id="28" dur="1" fill="hold">
                                          <p:stCondLst>
                                            <p:cond delay="0"/>
                                          </p:stCondLst>
                                        </p:cTn>
                                        <p:tgtEl>
                                          <p:spTgt spid="3078"/>
                                        </p:tgtEl>
                                        <p:attrNameLst>
                                          <p:attrName>style.visibility</p:attrName>
                                        </p:attrNameLst>
                                      </p:cBhvr>
                                      <p:to>
                                        <p:strVal val="visible"/>
                                      </p:to>
                                    </p:set>
                                    <p:animEffect transition="in" filter="checkerboard(across)">
                                      <p:cBhvr>
                                        <p:cTn id="29"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descr="yves klein_bluemonochrome.jpg"/>
          <p:cNvPicPr>
            <a:picLocks noChangeAspect="1"/>
          </p:cNvPicPr>
          <p:nvPr/>
        </p:nvPicPr>
        <p:blipFill>
          <a:blip r:embed="rId2" cstate="print"/>
          <a:srcRect/>
          <a:stretch>
            <a:fillRect/>
          </a:stretch>
        </p:blipFill>
        <p:spPr bwMode="auto">
          <a:xfrm>
            <a:off x="36513" y="36513"/>
            <a:ext cx="2041525" cy="2879725"/>
          </a:xfrm>
          <a:prstGeom prst="rect">
            <a:avLst/>
          </a:prstGeom>
          <a:noFill/>
          <a:ln w="9525">
            <a:noFill/>
            <a:miter lim="800000"/>
            <a:headEnd/>
            <a:tailEnd/>
          </a:ln>
        </p:spPr>
      </p:pic>
      <p:pic>
        <p:nvPicPr>
          <p:cNvPr id="4099" name="Immagine 4" descr="yves klein,  Relief éponge bleu sans titre (RE 39), 1960.jpg"/>
          <p:cNvPicPr>
            <a:picLocks noChangeAspect="1"/>
          </p:cNvPicPr>
          <p:nvPr/>
        </p:nvPicPr>
        <p:blipFill>
          <a:blip r:embed="rId3" cstate="print"/>
          <a:srcRect/>
          <a:stretch>
            <a:fillRect/>
          </a:stretch>
        </p:blipFill>
        <p:spPr bwMode="auto">
          <a:xfrm>
            <a:off x="5143500" y="0"/>
            <a:ext cx="4000500" cy="5080000"/>
          </a:xfrm>
          <a:prstGeom prst="rect">
            <a:avLst/>
          </a:prstGeom>
          <a:noFill/>
          <a:ln w="9525">
            <a:noFill/>
            <a:miter lim="800000"/>
            <a:headEnd/>
            <a:tailEnd/>
          </a:ln>
        </p:spPr>
      </p:pic>
      <p:sp>
        <p:nvSpPr>
          <p:cNvPr id="4" name="CasellaDiTesto 3"/>
          <p:cNvSpPr txBox="1">
            <a:spLocks noChangeArrowheads="1"/>
          </p:cNvSpPr>
          <p:nvPr/>
        </p:nvSpPr>
        <p:spPr bwMode="auto">
          <a:xfrm>
            <a:off x="2267744" y="692696"/>
            <a:ext cx="2664296" cy="830997"/>
          </a:xfrm>
          <a:prstGeom prst="rect">
            <a:avLst/>
          </a:prstGeom>
          <a:noFill/>
          <a:ln w="9525">
            <a:noFill/>
            <a:miter lim="800000"/>
            <a:headEnd/>
            <a:tailEnd/>
          </a:ln>
        </p:spPr>
        <p:txBody>
          <a:bodyPr wrap="square">
            <a:spAutoFit/>
          </a:bodyPr>
          <a:lstStyle/>
          <a:p>
            <a:pPr algn="ctr"/>
            <a:r>
              <a:rPr lang="it-IT" sz="2400" dirty="0">
                <a:latin typeface="Palatino Linotype" pitchFamily="18" charset="0"/>
              </a:rPr>
              <a:t>E queste invece </a:t>
            </a:r>
            <a:endParaRPr lang="it-IT" sz="2400" dirty="0" smtClean="0">
              <a:latin typeface="Palatino Linotype" pitchFamily="18" charset="0"/>
            </a:endParaRPr>
          </a:p>
          <a:p>
            <a:pPr algn="ctr"/>
            <a:r>
              <a:rPr lang="it-IT" sz="2400" dirty="0" smtClean="0">
                <a:latin typeface="Palatino Linotype" pitchFamily="18" charset="0"/>
              </a:rPr>
              <a:t>non </a:t>
            </a:r>
            <a:r>
              <a:rPr lang="it-IT" sz="2400" dirty="0">
                <a:latin typeface="Palatino Linotype" pitchFamily="18" charset="0"/>
              </a:rPr>
              <a:t>lo </a:t>
            </a:r>
            <a:r>
              <a:rPr lang="it-IT" sz="2400" dirty="0" err="1" smtClean="0">
                <a:latin typeface="Palatino Linotype" pitchFamily="18" charset="0"/>
              </a:rPr>
              <a:t>sono…</a:t>
            </a:r>
            <a:endParaRPr lang="it-IT" sz="2400" dirty="0">
              <a:latin typeface="Palatino Linotype" pitchFamily="18" charset="0"/>
            </a:endParaRPr>
          </a:p>
        </p:txBody>
      </p:sp>
      <p:pic>
        <p:nvPicPr>
          <p:cNvPr id="5" name="Immagine 4" descr="fontana tagli.jpg"/>
          <p:cNvPicPr>
            <a:picLocks noChangeAspect="1"/>
          </p:cNvPicPr>
          <p:nvPr/>
        </p:nvPicPr>
        <p:blipFill>
          <a:blip r:embed="rId4" cstate="print">
            <a:lum contrast="10000"/>
          </a:blip>
          <a:srcRect/>
          <a:stretch>
            <a:fillRect/>
          </a:stretch>
        </p:blipFill>
        <p:spPr bwMode="auto">
          <a:xfrm>
            <a:off x="2214563" y="2643188"/>
            <a:ext cx="2684462" cy="3995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iterate type="lt">
                                    <p:tmPct val="10000"/>
                                  </p:iterate>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6400"/>
                            </p:stCondLst>
                            <p:childTnLst>
                              <p:par>
                                <p:cTn id="11" presetID="9"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dissolve">
                                      <p:cBhvr>
                                        <p:cTn id="13" dur="2000"/>
                                        <p:tgtEl>
                                          <p:spTgt spid="4099"/>
                                        </p:tgtEl>
                                      </p:cBhvr>
                                    </p:animEffect>
                                  </p:childTnLst>
                                </p:cTn>
                              </p:par>
                            </p:childTnLst>
                          </p:cTn>
                        </p:par>
                        <p:par>
                          <p:cTn id="14" fill="hold">
                            <p:stCondLst>
                              <p:cond delay="8400"/>
                            </p:stCondLst>
                            <p:childTnLst>
                              <p:par>
                                <p:cTn id="15" presetID="9"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ssolve">
                                      <p:cBhvr>
                                        <p:cTn id="17" dur="2000"/>
                                        <p:tgtEl>
                                          <p:spTgt spid="4098"/>
                                        </p:tgtEl>
                                      </p:cBhvr>
                                    </p:animEffect>
                                  </p:childTnLst>
                                </p:cTn>
                              </p:par>
                            </p:childTnLst>
                          </p:cTn>
                        </p:par>
                        <p:par>
                          <p:cTn id="18" fill="hold">
                            <p:stCondLst>
                              <p:cond delay="104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692696"/>
            <a:ext cx="7560840" cy="4832092"/>
          </a:xfrm>
          <a:prstGeom prst="rect">
            <a:avLst/>
          </a:prstGeom>
          <a:noFill/>
        </p:spPr>
        <p:txBody>
          <a:bodyPr wrap="square" rtlCol="0">
            <a:spAutoFit/>
          </a:bodyPr>
          <a:lstStyle/>
          <a:p>
            <a:pPr algn="just"/>
            <a:r>
              <a:rPr lang="it-IT" sz="2800" dirty="0" smtClean="0"/>
              <a:t>Quali sono le condizioni percettive che ci consentono di vedere figure e quindi immagini </a:t>
            </a:r>
            <a:r>
              <a:rPr lang="it-IT" sz="2800" i="1" dirty="0" smtClean="0"/>
              <a:t>su</a:t>
            </a:r>
            <a:r>
              <a:rPr lang="it-IT" sz="2800" dirty="0" smtClean="0"/>
              <a:t> una superficie bidimensionale?</a:t>
            </a:r>
          </a:p>
          <a:p>
            <a:pPr algn="just"/>
            <a:endParaRPr lang="it-IT" sz="2800" dirty="0" smtClean="0"/>
          </a:p>
          <a:p>
            <a:pPr algn="just"/>
            <a:r>
              <a:rPr lang="it-IT" sz="2800" dirty="0" smtClean="0"/>
              <a:t>La condizione è che una qualche disomogeneità sulla tela (o sullo schermo) crei l’impressione di un oggetto che si staglia su uno sfondo. </a:t>
            </a:r>
          </a:p>
          <a:p>
            <a:pPr algn="just"/>
            <a:r>
              <a:rPr lang="it-IT" sz="2800" dirty="0" smtClean="0"/>
              <a:t>Per vedere un oggetto abbiamo bisogno di vedere una forma chiusa da un contorno – da una linea che circoscrive un oggetto, distinguendolo dallo sfondo da cui emerge.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548680"/>
            <a:ext cx="7848872" cy="5016758"/>
          </a:xfrm>
          <a:prstGeom prst="rect">
            <a:avLst/>
          </a:prstGeom>
          <a:noFill/>
        </p:spPr>
        <p:txBody>
          <a:bodyPr wrap="square" rtlCol="0">
            <a:spAutoFit/>
          </a:bodyPr>
          <a:lstStyle/>
          <a:p>
            <a:pPr algn="just"/>
            <a:r>
              <a:rPr lang="it-IT" sz="3200" dirty="0" smtClean="0"/>
              <a:t>Al requisito della chiusura (che è un requisito minimale che diviene rilevante solo in alcune forme di raffigurazione (il disegno al tratto, per esempio)) si debbono affiancare le condizioni cui è vincolata la percezione di profondità che è – credo – il fondamento del nostro poter percepire qualcosa come un contorno che si staglia su uno sfondo e non come un confine che separa due parti disomogenee di una superficie.</a:t>
            </a:r>
            <a:endParaRPr lang="it-IT"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764704"/>
            <a:ext cx="7272808" cy="369332"/>
          </a:xfrm>
          <a:prstGeom prst="rect">
            <a:avLst/>
          </a:prstGeom>
          <a:noFill/>
        </p:spPr>
        <p:txBody>
          <a:bodyPr wrap="square" rtlCol="0">
            <a:spAutoFit/>
          </a:bodyPr>
          <a:lstStyle/>
          <a:p>
            <a:endParaRPr lang="it-IT" dirty="0"/>
          </a:p>
        </p:txBody>
      </p:sp>
      <p:sp>
        <p:nvSpPr>
          <p:cNvPr id="3" name="CasellaDiTesto 2"/>
          <p:cNvSpPr txBox="1"/>
          <p:nvPr/>
        </p:nvSpPr>
        <p:spPr>
          <a:xfrm>
            <a:off x="683568" y="908720"/>
            <a:ext cx="8064896" cy="5216813"/>
          </a:xfrm>
          <a:prstGeom prst="rect">
            <a:avLst/>
          </a:prstGeom>
          <a:noFill/>
        </p:spPr>
        <p:txBody>
          <a:bodyPr wrap="square" rtlCol="0">
            <a:spAutoFit/>
          </a:bodyPr>
          <a:lstStyle/>
          <a:p>
            <a:pPr>
              <a:spcBef>
                <a:spcPts val="600"/>
              </a:spcBef>
              <a:spcAft>
                <a:spcPts val="600"/>
              </a:spcAft>
            </a:pPr>
            <a:r>
              <a:rPr lang="it-IT" sz="2800" dirty="0" smtClean="0"/>
              <a:t>Che cos’è un film?</a:t>
            </a:r>
          </a:p>
          <a:p>
            <a:pPr>
              <a:spcBef>
                <a:spcPts val="600"/>
              </a:spcBef>
              <a:spcAft>
                <a:spcPts val="600"/>
              </a:spcAft>
            </a:pPr>
            <a:endParaRPr lang="it-IT" sz="2800" dirty="0" smtClean="0"/>
          </a:p>
          <a:p>
            <a:pPr>
              <a:spcBef>
                <a:spcPts val="600"/>
              </a:spcBef>
              <a:spcAft>
                <a:spcPts val="600"/>
              </a:spcAft>
              <a:buFontTx/>
              <a:buChar char="-"/>
            </a:pPr>
            <a:r>
              <a:rPr lang="it-IT" sz="2800" dirty="0" smtClean="0"/>
              <a:t> Un film è una storia raccontata per immagini</a:t>
            </a:r>
          </a:p>
          <a:p>
            <a:pPr>
              <a:spcBef>
                <a:spcPts val="600"/>
              </a:spcBef>
              <a:spcAft>
                <a:spcPts val="600"/>
              </a:spcAft>
              <a:buFontTx/>
              <a:buChar char="-"/>
            </a:pPr>
            <a:r>
              <a:rPr lang="it-IT" sz="2800" dirty="0" smtClean="0"/>
              <a:t> è il risultato di un dispositivo che proietta immagine fotografiche su uno schermo</a:t>
            </a:r>
          </a:p>
          <a:p>
            <a:pPr>
              <a:spcBef>
                <a:spcPts val="600"/>
              </a:spcBef>
              <a:spcAft>
                <a:spcPts val="600"/>
              </a:spcAft>
              <a:buFontTx/>
              <a:buChar char="-"/>
            </a:pPr>
            <a:r>
              <a:rPr lang="it-IT" sz="2800" dirty="0" smtClean="0"/>
              <a:t> è il titolo generale cui riconduciamo una serie di prodotti che sono raccolti intorno ad una storia comune che cosa sia un film lo decide la storia del cinema</a:t>
            </a:r>
          </a:p>
          <a:p>
            <a:endParaRPr lang="it-IT" dirty="0" smtClean="0"/>
          </a:p>
          <a:p>
            <a:endParaRPr lang="it-IT"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784976" cy="2123658"/>
          </a:xfrm>
          <a:prstGeom prst="rect">
            <a:avLst/>
          </a:prstGeom>
          <a:noFill/>
        </p:spPr>
        <p:txBody>
          <a:bodyPr wrap="square" rtlCol="0">
            <a:spAutoFit/>
          </a:bodyPr>
          <a:lstStyle/>
          <a:p>
            <a:pPr algn="just"/>
            <a:r>
              <a:rPr lang="it-IT" sz="2200" dirty="0" smtClean="0"/>
              <a:t>Nel caso della percezione di oggetti reali vi sono indizi binoculari e monoculari della profondità. Questi indizi lavorano insieme e ci consentono una presa sicura sulla profondità del nostro spazio ambientale. La proiezione sulla retina è un fatto bidimensionale, ma ciò che è dato sulla superficie delle nostre due retine contiene informazioni sufficienti per costruire uno spazio profondo – almeno nella norma.</a:t>
            </a:r>
            <a:endParaRPr lang="it-IT" sz="2200" dirty="0"/>
          </a:p>
        </p:txBody>
      </p:sp>
      <p:pic>
        <p:nvPicPr>
          <p:cNvPr id="3" name="Immagine 2" descr="ames-room-illusion.jpg"/>
          <p:cNvPicPr>
            <a:picLocks noChangeAspect="1"/>
          </p:cNvPicPr>
          <p:nvPr/>
        </p:nvPicPr>
        <p:blipFill>
          <a:blip r:embed="rId2" cstate="print"/>
          <a:stretch>
            <a:fillRect/>
          </a:stretch>
        </p:blipFill>
        <p:spPr>
          <a:xfrm flipH="1">
            <a:off x="0" y="2790000"/>
            <a:ext cx="6094373" cy="4068000"/>
          </a:xfrm>
          <a:prstGeom prst="rect">
            <a:avLst/>
          </a:prstGeom>
        </p:spPr>
      </p:pic>
      <p:pic>
        <p:nvPicPr>
          <p:cNvPr id="4" name="Immagine 3" descr="ames schema.png"/>
          <p:cNvPicPr>
            <a:picLocks noChangeAspect="1"/>
          </p:cNvPicPr>
          <p:nvPr/>
        </p:nvPicPr>
        <p:blipFill>
          <a:blip r:embed="rId3" cstate="print"/>
          <a:stretch>
            <a:fillRect/>
          </a:stretch>
        </p:blipFill>
        <p:spPr>
          <a:xfrm>
            <a:off x="6228184" y="2780928"/>
            <a:ext cx="2682422" cy="262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3"/>
          <p:cNvSpPr txBox="1">
            <a:spLocks noChangeArrowheads="1"/>
          </p:cNvSpPr>
          <p:nvPr/>
        </p:nvSpPr>
        <p:spPr bwMode="auto">
          <a:xfrm>
            <a:off x="714375" y="714375"/>
            <a:ext cx="8001000" cy="5508625"/>
          </a:xfrm>
          <a:prstGeom prst="rect">
            <a:avLst/>
          </a:prstGeom>
          <a:noFill/>
          <a:ln w="9525">
            <a:noFill/>
            <a:miter lim="800000"/>
            <a:headEnd/>
            <a:tailEnd/>
          </a:ln>
        </p:spPr>
        <p:txBody>
          <a:bodyPr>
            <a:spAutoFit/>
          </a:bodyPr>
          <a:lstStyle/>
          <a:p>
            <a:pPr algn="just"/>
            <a:r>
              <a:rPr lang="it-IT" sz="3200">
                <a:latin typeface="Palatino Linotype" pitchFamily="18" charset="0"/>
              </a:rPr>
              <a:t>Nelle raffigurazioni, invece di sommarsi gli uni agli altri, dando vita ad una percezione solidamente strutturata, gli indizi monoculari e binoculari di profondità si divaricano e danno luogo alla dualità fenomenologica delle raffigurazioni – al loro darsi allo sguardo come superfici piane che ospitano una spazialità profonda  soltanto </a:t>
            </a:r>
            <a:r>
              <a:rPr lang="it-IT" sz="3200" i="1">
                <a:latin typeface="Palatino Linotype" pitchFamily="18" charset="0"/>
              </a:rPr>
              <a:t>apparente</a:t>
            </a:r>
            <a:r>
              <a:rPr lang="it-IT" sz="3200">
                <a:latin typeface="Palatino Linotype" pitchFamily="18" charset="0"/>
              </a:rPr>
              <a:t>. Vediamo una profondità e insieme vediamo che quella profondità non vi è affatto.</a:t>
            </a:r>
            <a:endParaRPr lang="it-IT" sz="3200">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1"/>
          <p:cNvSpPr txBox="1">
            <a:spLocks noChangeArrowheads="1"/>
          </p:cNvSpPr>
          <p:nvPr/>
        </p:nvSpPr>
        <p:spPr bwMode="auto">
          <a:xfrm>
            <a:off x="714375" y="357188"/>
            <a:ext cx="7572375" cy="6370637"/>
          </a:xfrm>
          <a:prstGeom prst="rect">
            <a:avLst/>
          </a:prstGeom>
          <a:noFill/>
          <a:ln w="9525">
            <a:noFill/>
            <a:miter lim="800000"/>
            <a:headEnd/>
            <a:tailEnd/>
          </a:ln>
        </p:spPr>
        <p:txBody>
          <a:bodyPr>
            <a:spAutoFit/>
          </a:bodyPr>
          <a:lstStyle/>
          <a:p>
            <a:pPr algn="just"/>
            <a:r>
              <a:rPr lang="it-IT" sz="2400">
                <a:latin typeface="Palatino Linotype" pitchFamily="18" charset="0"/>
              </a:rPr>
              <a:t>L’effetto del conflitto tra gli indici di profondità si traduce così in un indebolimento dello spazio figurativo che ci appare insieme meno reale e privo di una tridimensionalità pienamente persuasiva </a:t>
            </a:r>
          </a:p>
          <a:p>
            <a:pPr algn="just"/>
            <a:endParaRPr lang="it-IT" sz="2400">
              <a:latin typeface="Palatino Linotype" pitchFamily="18" charset="0"/>
            </a:endParaRPr>
          </a:p>
          <a:p>
            <a:pPr algn="just"/>
            <a:endParaRPr lang="it-IT" sz="2400">
              <a:latin typeface="Palatino Linotype" pitchFamily="18" charset="0"/>
            </a:endParaRPr>
          </a:p>
          <a:p>
            <a:pPr algn="just"/>
            <a:r>
              <a:rPr lang="en-GB" sz="2400">
                <a:latin typeface="Palatino Linotype" pitchFamily="18" charset="0"/>
              </a:rPr>
              <a:t>«In the present case, the effect of the conflict is not restricted simply to making the picture “less three-dimensional”, as claimed by Koffka; for, in addition to the flattening of the apparent depth of the object, previously noted, it is primarily the character of reality that is impaired. Its destruction see to be the essential condition for the resolution of the conflict. Although integration of a real volume on a fiat surface would be contradictory, in fact only the surface and the traces on it are real, whereas the volume loses all reality» (MICHOTTE 1948: 186).</a:t>
            </a:r>
            <a:endParaRPr lang="it-IT" sz="2400">
              <a:latin typeface="Palatino Linotype"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42938" y="500063"/>
            <a:ext cx="7643812" cy="1600438"/>
          </a:xfrm>
          <a:prstGeom prst="rect">
            <a:avLst/>
          </a:prstGeom>
          <a:noFill/>
        </p:spPr>
        <p:txBody>
          <a:bodyPr>
            <a:spAutoFit/>
          </a:bodyPr>
          <a:lstStyle/>
          <a:p>
            <a:pPr fontAlgn="auto">
              <a:spcBef>
                <a:spcPts val="0"/>
              </a:spcBef>
              <a:spcAft>
                <a:spcPts val="0"/>
              </a:spcAft>
              <a:defRPr/>
            </a:pPr>
            <a:r>
              <a:rPr lang="it-IT" sz="2000" dirty="0">
                <a:latin typeface="Palatino Linotype" pitchFamily="18" charset="0"/>
                <a:cs typeface="+mn-cs"/>
              </a:rPr>
              <a:t>Gli indizi monoculari:</a:t>
            </a:r>
          </a:p>
          <a:p>
            <a:pPr fontAlgn="auto">
              <a:spcBef>
                <a:spcPts val="0"/>
              </a:spcBef>
              <a:spcAft>
                <a:spcPts val="0"/>
              </a:spcAft>
              <a:defRPr/>
            </a:pPr>
            <a:endParaRPr lang="it-IT" sz="2000" dirty="0">
              <a:latin typeface="Palatino Linotype" pitchFamily="18" charset="0"/>
              <a:cs typeface="+mn-cs"/>
            </a:endParaRPr>
          </a:p>
          <a:p>
            <a:pPr fontAlgn="auto">
              <a:spcBef>
                <a:spcPts val="0"/>
              </a:spcBef>
              <a:spcAft>
                <a:spcPts val="0"/>
              </a:spcAft>
              <a:defRPr/>
            </a:pPr>
            <a:endParaRPr lang="it-IT" sz="2000" dirty="0">
              <a:latin typeface="Palatino Linotype" pitchFamily="18" charset="0"/>
              <a:cs typeface="+mn-cs"/>
            </a:endParaRPr>
          </a:p>
          <a:p>
            <a:pPr marL="342900" indent="-342900" fontAlgn="auto">
              <a:spcBef>
                <a:spcPts val="0"/>
              </a:spcBef>
              <a:spcAft>
                <a:spcPts val="0"/>
              </a:spcAft>
              <a:buFontTx/>
              <a:buAutoNum type="arabicPeriod"/>
              <a:defRPr/>
            </a:pPr>
            <a:r>
              <a:rPr lang="it-IT" sz="2000" dirty="0">
                <a:latin typeface="Palatino Linotype" pitchFamily="18" charset="0"/>
                <a:cs typeface="+mn-cs"/>
              </a:rPr>
              <a:t>l’occlusione</a:t>
            </a:r>
          </a:p>
          <a:p>
            <a:pPr marL="342900" indent="-342900" fontAlgn="auto">
              <a:spcBef>
                <a:spcPts val="0"/>
              </a:spcBef>
              <a:spcAft>
                <a:spcPts val="0"/>
              </a:spcAft>
              <a:defRPr/>
            </a:pPr>
            <a:endParaRPr lang="it-IT" dirty="0">
              <a:latin typeface="+mn-lt"/>
              <a:cs typeface="+mn-cs"/>
            </a:endParaRPr>
          </a:p>
        </p:txBody>
      </p:sp>
      <p:sp>
        <p:nvSpPr>
          <p:cNvPr id="6" name="Rettangolo 5"/>
          <p:cNvSpPr/>
          <p:nvPr/>
        </p:nvSpPr>
        <p:spPr>
          <a:xfrm>
            <a:off x="2786063" y="2214563"/>
            <a:ext cx="1428750" cy="16430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8" name="Connettore 1 7"/>
          <p:cNvCxnSpPr/>
          <p:nvPr/>
        </p:nvCxnSpPr>
        <p:spPr>
          <a:xfrm flipV="1">
            <a:off x="1357313" y="1643063"/>
            <a:ext cx="4000500" cy="26431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8197" name="Immagine 9" descr="Malevic.jpg"/>
          <p:cNvPicPr>
            <a:picLocks noChangeAspect="1"/>
          </p:cNvPicPr>
          <p:nvPr/>
        </p:nvPicPr>
        <p:blipFill>
          <a:blip r:embed="rId2" cstate="print"/>
          <a:srcRect/>
          <a:stretch>
            <a:fillRect/>
          </a:stretch>
        </p:blipFill>
        <p:spPr bwMode="auto">
          <a:xfrm>
            <a:off x="5643563" y="2071688"/>
            <a:ext cx="2346325" cy="2673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0"/>
                                        <p:tgtEl>
                                          <p:spTgt spid="8"/>
                                        </p:tgtEl>
                                      </p:cBhvr>
                                    </p:animEffect>
                                  </p:childTnLst>
                                </p:cTn>
                              </p:par>
                            </p:childTnLst>
                          </p:cTn>
                        </p:par>
                        <p:par>
                          <p:cTn id="12" fill="hold">
                            <p:stCondLst>
                              <p:cond delay="7000"/>
                            </p:stCondLst>
                            <p:childTnLst>
                              <p:par>
                                <p:cTn id="13" presetID="9"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dissolve">
                                      <p:cBhvr>
                                        <p:cTn id="15"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285750" y="571500"/>
            <a:ext cx="6143625" cy="523875"/>
          </a:xfrm>
          <a:prstGeom prst="rect">
            <a:avLst/>
          </a:prstGeom>
          <a:noFill/>
          <a:ln w="9525">
            <a:noFill/>
            <a:miter lim="800000"/>
            <a:headEnd/>
            <a:tailEnd/>
          </a:ln>
        </p:spPr>
        <p:txBody>
          <a:bodyPr>
            <a:spAutoFit/>
          </a:bodyPr>
          <a:lstStyle/>
          <a:p>
            <a:r>
              <a:rPr lang="it-IT" sz="2800">
                <a:latin typeface="Palatino Linotype" pitchFamily="18" charset="0"/>
              </a:rPr>
              <a:t>2. La vicinanza alla linea di orizzonte</a:t>
            </a:r>
          </a:p>
        </p:txBody>
      </p:sp>
      <p:cxnSp>
        <p:nvCxnSpPr>
          <p:cNvPr id="4" name="Connettore 1 3"/>
          <p:cNvCxnSpPr/>
          <p:nvPr/>
        </p:nvCxnSpPr>
        <p:spPr>
          <a:xfrm>
            <a:off x="142875" y="1571625"/>
            <a:ext cx="32861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1143000" y="16430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Ovale 16"/>
          <p:cNvSpPr/>
          <p:nvPr/>
        </p:nvSpPr>
        <p:spPr>
          <a:xfrm>
            <a:off x="1295400" y="17954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Ovale 17"/>
          <p:cNvSpPr/>
          <p:nvPr/>
        </p:nvSpPr>
        <p:spPr>
          <a:xfrm>
            <a:off x="1447800" y="19478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Ovale 18"/>
          <p:cNvSpPr/>
          <p:nvPr/>
        </p:nvSpPr>
        <p:spPr>
          <a:xfrm>
            <a:off x="1600200" y="21002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Ovale 19"/>
          <p:cNvSpPr/>
          <p:nvPr/>
        </p:nvSpPr>
        <p:spPr>
          <a:xfrm>
            <a:off x="1752600" y="22526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Ovale 20"/>
          <p:cNvSpPr/>
          <p:nvPr/>
        </p:nvSpPr>
        <p:spPr>
          <a:xfrm>
            <a:off x="1905000" y="24050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 name="Ovale 21"/>
          <p:cNvSpPr/>
          <p:nvPr/>
        </p:nvSpPr>
        <p:spPr>
          <a:xfrm>
            <a:off x="2057400" y="25574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Ovale 22"/>
          <p:cNvSpPr/>
          <p:nvPr/>
        </p:nvSpPr>
        <p:spPr>
          <a:xfrm>
            <a:off x="2209800" y="2709863"/>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9228" name="Immagine 12" descr="Lorenzetti Ambrogio, il buon Governo.jpg"/>
          <p:cNvPicPr>
            <a:picLocks noChangeAspect="1"/>
          </p:cNvPicPr>
          <p:nvPr/>
        </p:nvPicPr>
        <p:blipFill>
          <a:blip r:embed="rId2" cstate="print"/>
          <a:srcRect/>
          <a:stretch>
            <a:fillRect/>
          </a:stretch>
        </p:blipFill>
        <p:spPr bwMode="auto">
          <a:xfrm>
            <a:off x="2711450" y="2143116"/>
            <a:ext cx="6432550" cy="4211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1000"/>
                                        <p:tgtEl>
                                          <p:spTgt spid="14"/>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1000"/>
                                        <p:tgtEl>
                                          <p:spTgt spid="17"/>
                                        </p:tgtEl>
                                      </p:cBhvr>
                                    </p:animEffect>
                                  </p:childTnLst>
                                </p:cTn>
                              </p:par>
                            </p:childTnLst>
                          </p:cTn>
                        </p:par>
                        <p:par>
                          <p:cTn id="18" fill="hold">
                            <p:stCondLst>
                              <p:cond delay="3000"/>
                            </p:stCondLst>
                            <p:childTnLst>
                              <p:par>
                                <p:cTn id="19" presetID="9"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1000"/>
                                        <p:tgtEl>
                                          <p:spTgt spid="18"/>
                                        </p:tgtEl>
                                      </p:cBhvr>
                                    </p:animEffect>
                                  </p:childTnLst>
                                </p:cTn>
                              </p:par>
                            </p:childTnLst>
                          </p:cTn>
                        </p:par>
                        <p:par>
                          <p:cTn id="22" fill="hold">
                            <p:stCondLst>
                              <p:cond delay="4000"/>
                            </p:stCondLst>
                            <p:childTnLst>
                              <p:par>
                                <p:cTn id="23" presetID="9"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1000"/>
                                        <p:tgtEl>
                                          <p:spTgt spid="19"/>
                                        </p:tgtEl>
                                      </p:cBhvr>
                                    </p:animEffect>
                                  </p:childTnLst>
                                </p:cTn>
                              </p:par>
                            </p:childTnLst>
                          </p:cTn>
                        </p:par>
                        <p:par>
                          <p:cTn id="26" fill="hold">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1000"/>
                                        <p:tgtEl>
                                          <p:spTgt spid="20"/>
                                        </p:tgtEl>
                                      </p:cBhvr>
                                    </p:animEffect>
                                  </p:childTnLst>
                                </p:cTn>
                              </p:par>
                            </p:childTnLst>
                          </p:cTn>
                        </p:par>
                        <p:par>
                          <p:cTn id="30" fill="hold">
                            <p:stCondLst>
                              <p:cond delay="6000"/>
                            </p:stCondLst>
                            <p:childTnLst>
                              <p:par>
                                <p:cTn id="31" presetID="9"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1000"/>
                                        <p:tgtEl>
                                          <p:spTgt spid="21"/>
                                        </p:tgtEl>
                                      </p:cBhvr>
                                    </p:animEffect>
                                  </p:childTnLst>
                                </p:cTn>
                              </p:par>
                            </p:childTnLst>
                          </p:cTn>
                        </p:par>
                        <p:par>
                          <p:cTn id="34" fill="hold">
                            <p:stCondLst>
                              <p:cond delay="7000"/>
                            </p:stCondLst>
                            <p:childTnLst>
                              <p:par>
                                <p:cTn id="35" presetID="9"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1000"/>
                                        <p:tgtEl>
                                          <p:spTgt spid="22"/>
                                        </p:tgtEl>
                                      </p:cBhvr>
                                    </p:animEffect>
                                  </p:childTnLst>
                                </p:cTn>
                              </p:par>
                            </p:childTnLst>
                          </p:cTn>
                        </p:par>
                        <p:par>
                          <p:cTn id="38" fill="hold">
                            <p:stCondLst>
                              <p:cond delay="8000"/>
                            </p:stCondLst>
                            <p:childTnLst>
                              <p:par>
                                <p:cTn id="39" presetID="9"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228"/>
                                        </p:tgtEl>
                                        <p:attrNameLst>
                                          <p:attrName>style.visibility</p:attrName>
                                        </p:attrNameLst>
                                      </p:cBhvr>
                                      <p:to>
                                        <p:strVal val="visible"/>
                                      </p:to>
                                    </p:set>
                                    <p:animEffect transition="in" filter="dissolve">
                                      <p:cBhvr>
                                        <p:cTn id="46"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428625" y="214313"/>
            <a:ext cx="7286625" cy="523875"/>
          </a:xfrm>
          <a:prstGeom prst="rect">
            <a:avLst/>
          </a:prstGeom>
          <a:noFill/>
          <a:ln w="9525">
            <a:noFill/>
            <a:miter lim="800000"/>
            <a:headEnd/>
            <a:tailEnd/>
          </a:ln>
        </p:spPr>
        <p:txBody>
          <a:bodyPr>
            <a:spAutoFit/>
          </a:bodyPr>
          <a:lstStyle/>
          <a:p>
            <a:r>
              <a:rPr lang="it-IT" sz="2800">
                <a:latin typeface="Palatino Linotype" pitchFamily="18" charset="0"/>
              </a:rPr>
              <a:t>3. La legge della diminuzione prospettica</a:t>
            </a:r>
          </a:p>
        </p:txBody>
      </p:sp>
      <p:pic>
        <p:nvPicPr>
          <p:cNvPr id="10243" name="Picture 2"/>
          <p:cNvPicPr>
            <a:picLocks noChangeAspect="1" noChangeArrowheads="1"/>
          </p:cNvPicPr>
          <p:nvPr/>
        </p:nvPicPr>
        <p:blipFill>
          <a:blip r:embed="rId2" cstate="print"/>
          <a:srcRect/>
          <a:stretch>
            <a:fillRect/>
          </a:stretch>
        </p:blipFill>
        <p:spPr bwMode="auto">
          <a:xfrm>
            <a:off x="357188" y="1714500"/>
            <a:ext cx="3162300" cy="4500563"/>
          </a:xfrm>
          <a:prstGeom prst="rect">
            <a:avLst/>
          </a:prstGeom>
          <a:noFill/>
          <a:ln w="9525">
            <a:noFill/>
            <a:miter lim="800000"/>
            <a:headEnd/>
            <a:tailEnd/>
          </a:ln>
        </p:spPr>
      </p:pic>
      <p:pic>
        <p:nvPicPr>
          <p:cNvPr id="10244" name="Immagine 3" descr="Raffaello, Sposalizio della vergine.jpg"/>
          <p:cNvPicPr>
            <a:picLocks noChangeAspect="1"/>
          </p:cNvPicPr>
          <p:nvPr/>
        </p:nvPicPr>
        <p:blipFill>
          <a:blip r:embed="rId3" cstate="print"/>
          <a:srcRect/>
          <a:stretch>
            <a:fillRect/>
          </a:stretch>
        </p:blipFill>
        <p:spPr bwMode="auto">
          <a:xfrm>
            <a:off x="4857750" y="928688"/>
            <a:ext cx="3978275" cy="5759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ssolv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ssolve">
                                      <p:cBhvr>
                                        <p:cTn id="12"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1"/>
          <p:cNvSpPr txBox="1">
            <a:spLocks noChangeArrowheads="1"/>
          </p:cNvSpPr>
          <p:nvPr/>
        </p:nvSpPr>
        <p:spPr bwMode="auto">
          <a:xfrm>
            <a:off x="285720" y="714375"/>
            <a:ext cx="5214974" cy="369888"/>
          </a:xfrm>
          <a:prstGeom prst="rect">
            <a:avLst/>
          </a:prstGeom>
          <a:noFill/>
          <a:ln w="9525">
            <a:noFill/>
            <a:miter lim="800000"/>
            <a:headEnd/>
            <a:tailEnd/>
          </a:ln>
        </p:spPr>
        <p:txBody>
          <a:bodyPr wrap="square">
            <a:spAutoFit/>
          </a:bodyPr>
          <a:lstStyle/>
          <a:p>
            <a:r>
              <a:rPr lang="it-IT" dirty="0">
                <a:latin typeface="Calibri" pitchFamily="34" charset="0"/>
              </a:rPr>
              <a:t>4. La prospettiva aerea e la prospettiva dei </a:t>
            </a:r>
            <a:r>
              <a:rPr lang="it-IT" dirty="0" err="1">
                <a:latin typeface="Calibri" pitchFamily="34" charset="0"/>
              </a:rPr>
              <a:t>perdimenti</a:t>
            </a:r>
            <a:endParaRPr lang="it-IT" dirty="0">
              <a:latin typeface="Calibri" pitchFamily="34" charset="0"/>
            </a:endParaRPr>
          </a:p>
        </p:txBody>
      </p:sp>
      <p:pic>
        <p:nvPicPr>
          <p:cNvPr id="11267" name="Immagine 2" descr="Leonardo, vergne delle rocce.jpg"/>
          <p:cNvPicPr>
            <a:picLocks noChangeAspect="1"/>
          </p:cNvPicPr>
          <p:nvPr/>
        </p:nvPicPr>
        <p:blipFill>
          <a:blip r:embed="rId2" cstate="print"/>
          <a:srcRect/>
          <a:stretch>
            <a:fillRect/>
          </a:stretch>
        </p:blipFill>
        <p:spPr bwMode="auto">
          <a:xfrm>
            <a:off x="5500694" y="500042"/>
            <a:ext cx="3460750" cy="5508625"/>
          </a:xfrm>
          <a:prstGeom prst="rect">
            <a:avLst/>
          </a:prstGeom>
          <a:noFill/>
          <a:ln w="9525">
            <a:noFill/>
            <a:miter lim="800000"/>
            <a:headEnd/>
            <a:tailEnd/>
          </a:ln>
        </p:spPr>
      </p:pic>
      <p:pic>
        <p:nvPicPr>
          <p:cNvPr id="11268" name="Immagine 3" descr="Lenardo, vergine delle rocce particolare.jpg"/>
          <p:cNvPicPr>
            <a:picLocks noChangeAspect="1"/>
          </p:cNvPicPr>
          <p:nvPr/>
        </p:nvPicPr>
        <p:blipFill>
          <a:blip r:embed="rId3" cstate="print"/>
          <a:srcRect/>
          <a:stretch>
            <a:fillRect/>
          </a:stretch>
        </p:blipFill>
        <p:spPr bwMode="auto">
          <a:xfrm>
            <a:off x="2571736" y="1214422"/>
            <a:ext cx="2637287" cy="3420000"/>
          </a:xfrm>
          <a:prstGeom prst="rect">
            <a:avLst/>
          </a:prstGeom>
          <a:noFill/>
          <a:ln w="9525">
            <a:noFill/>
            <a:miter lim="800000"/>
            <a:headEnd/>
            <a:tailEnd/>
          </a:ln>
        </p:spPr>
      </p:pic>
      <p:sp>
        <p:nvSpPr>
          <p:cNvPr id="5" name="Rettangolo 4"/>
          <p:cNvSpPr/>
          <p:nvPr/>
        </p:nvSpPr>
        <p:spPr>
          <a:xfrm>
            <a:off x="642910" y="1500174"/>
            <a:ext cx="78581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571604" y="2500306"/>
            <a:ext cx="828000" cy="61200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71472" y="3429000"/>
            <a:ext cx="887974" cy="648000"/>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ssolve">
                                      <p:cBhvr>
                                        <p:cTn id="1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1"/>
          <p:cNvSpPr txBox="1">
            <a:spLocks noChangeArrowheads="1"/>
          </p:cNvSpPr>
          <p:nvPr/>
        </p:nvSpPr>
        <p:spPr bwMode="auto">
          <a:xfrm>
            <a:off x="285750" y="714375"/>
            <a:ext cx="8643938" cy="584200"/>
          </a:xfrm>
          <a:prstGeom prst="rect">
            <a:avLst/>
          </a:prstGeom>
          <a:noFill/>
          <a:ln w="9525">
            <a:noFill/>
            <a:miter lim="800000"/>
            <a:headEnd/>
            <a:tailEnd/>
          </a:ln>
        </p:spPr>
        <p:txBody>
          <a:bodyPr>
            <a:spAutoFit/>
          </a:bodyPr>
          <a:lstStyle/>
          <a:p>
            <a:r>
              <a:rPr lang="it-IT" sz="3200">
                <a:latin typeface="Palatino Linotype" pitchFamily="18" charset="0"/>
              </a:rPr>
              <a:t>Gli indici binoculari: la differenza di parallasse</a:t>
            </a:r>
          </a:p>
        </p:txBody>
      </p:sp>
      <p:grpSp>
        <p:nvGrpSpPr>
          <p:cNvPr id="2" name="Group 4"/>
          <p:cNvGrpSpPr>
            <a:grpSpLocks noChangeAspect="1"/>
          </p:cNvGrpSpPr>
          <p:nvPr/>
        </p:nvGrpSpPr>
        <p:grpSpPr bwMode="auto">
          <a:xfrm>
            <a:off x="1643063" y="1500188"/>
            <a:ext cx="6057900" cy="5029200"/>
            <a:chOff x="2301" y="1380"/>
            <a:chExt cx="7200" cy="5940"/>
          </a:xfrm>
        </p:grpSpPr>
        <p:sp>
          <p:nvSpPr>
            <p:cNvPr id="12292" name="AutoShape 5"/>
            <p:cNvSpPr>
              <a:spLocks noChangeAspect="1" noChangeArrowheads="1"/>
            </p:cNvSpPr>
            <p:nvPr/>
          </p:nvSpPr>
          <p:spPr bwMode="auto">
            <a:xfrm>
              <a:off x="2301" y="1380"/>
              <a:ext cx="7200" cy="5940"/>
            </a:xfrm>
            <a:prstGeom prst="rect">
              <a:avLst/>
            </a:prstGeom>
            <a:noFill/>
            <a:ln w="28575">
              <a:solidFill>
                <a:srgbClr val="333399"/>
              </a:solidFill>
              <a:miter lim="800000"/>
              <a:headEnd/>
              <a:tailEnd/>
            </a:ln>
          </p:spPr>
          <p:txBody>
            <a:bodyPr/>
            <a:lstStyle/>
            <a:p>
              <a:endParaRPr lang="it-IT"/>
            </a:p>
          </p:txBody>
        </p:sp>
        <p:sp>
          <p:nvSpPr>
            <p:cNvPr id="12293" name="Oval 6"/>
            <p:cNvSpPr>
              <a:spLocks noChangeArrowheads="1"/>
            </p:cNvSpPr>
            <p:nvPr/>
          </p:nvSpPr>
          <p:spPr bwMode="auto">
            <a:xfrm>
              <a:off x="3659" y="5565"/>
              <a:ext cx="816" cy="810"/>
            </a:xfrm>
            <a:prstGeom prst="ellipse">
              <a:avLst/>
            </a:prstGeom>
            <a:solidFill>
              <a:srgbClr val="FFFFFF"/>
            </a:solidFill>
            <a:ln w="9525">
              <a:solidFill>
                <a:srgbClr val="000000"/>
              </a:solidFill>
              <a:round/>
              <a:headEnd/>
              <a:tailEnd/>
            </a:ln>
          </p:spPr>
          <p:txBody>
            <a:bodyPr/>
            <a:lstStyle/>
            <a:p>
              <a:endParaRPr lang="it-IT"/>
            </a:p>
          </p:txBody>
        </p:sp>
        <p:sp>
          <p:nvSpPr>
            <p:cNvPr id="12294" name="Oval 7"/>
            <p:cNvSpPr>
              <a:spLocks noChangeArrowheads="1"/>
            </p:cNvSpPr>
            <p:nvPr/>
          </p:nvSpPr>
          <p:spPr bwMode="auto">
            <a:xfrm>
              <a:off x="6920" y="5565"/>
              <a:ext cx="815" cy="810"/>
            </a:xfrm>
            <a:prstGeom prst="ellipse">
              <a:avLst/>
            </a:prstGeom>
            <a:solidFill>
              <a:srgbClr val="FFFFFF"/>
            </a:solidFill>
            <a:ln w="9525">
              <a:solidFill>
                <a:srgbClr val="000000"/>
              </a:solidFill>
              <a:round/>
              <a:headEnd/>
              <a:tailEnd/>
            </a:ln>
          </p:spPr>
          <p:txBody>
            <a:bodyPr/>
            <a:lstStyle/>
            <a:p>
              <a:endParaRPr lang="it-IT"/>
            </a:p>
          </p:txBody>
        </p:sp>
        <p:sp>
          <p:nvSpPr>
            <p:cNvPr id="12295" name="Line 8"/>
            <p:cNvSpPr>
              <a:spLocks noChangeShapeType="1"/>
            </p:cNvSpPr>
            <p:nvPr/>
          </p:nvSpPr>
          <p:spPr bwMode="auto">
            <a:xfrm flipV="1">
              <a:off x="3659" y="4215"/>
              <a:ext cx="1904" cy="2025"/>
            </a:xfrm>
            <a:prstGeom prst="line">
              <a:avLst/>
            </a:prstGeom>
            <a:noFill/>
            <a:ln w="28575">
              <a:solidFill>
                <a:srgbClr val="FF0000"/>
              </a:solidFill>
              <a:round/>
              <a:headEnd/>
              <a:tailEnd/>
            </a:ln>
          </p:spPr>
          <p:txBody>
            <a:bodyPr/>
            <a:lstStyle/>
            <a:p>
              <a:endParaRPr lang="it-IT"/>
            </a:p>
          </p:txBody>
        </p:sp>
        <p:sp>
          <p:nvSpPr>
            <p:cNvPr id="12296" name="Line 9"/>
            <p:cNvSpPr>
              <a:spLocks noChangeShapeType="1"/>
            </p:cNvSpPr>
            <p:nvPr/>
          </p:nvSpPr>
          <p:spPr bwMode="auto">
            <a:xfrm>
              <a:off x="5561" y="4215"/>
              <a:ext cx="2174" cy="1890"/>
            </a:xfrm>
            <a:prstGeom prst="line">
              <a:avLst/>
            </a:prstGeom>
            <a:noFill/>
            <a:ln w="28575">
              <a:solidFill>
                <a:srgbClr val="FF0000"/>
              </a:solidFill>
              <a:round/>
              <a:headEnd/>
              <a:tailEnd/>
            </a:ln>
          </p:spPr>
          <p:txBody>
            <a:bodyPr/>
            <a:lstStyle/>
            <a:p>
              <a:endParaRPr lang="it-IT"/>
            </a:p>
          </p:txBody>
        </p:sp>
        <p:sp>
          <p:nvSpPr>
            <p:cNvPr id="12297" name="Line 10"/>
            <p:cNvSpPr>
              <a:spLocks noChangeShapeType="1"/>
            </p:cNvSpPr>
            <p:nvPr/>
          </p:nvSpPr>
          <p:spPr bwMode="auto">
            <a:xfrm>
              <a:off x="2980" y="4620"/>
              <a:ext cx="5706" cy="0"/>
            </a:xfrm>
            <a:prstGeom prst="line">
              <a:avLst/>
            </a:prstGeom>
            <a:noFill/>
            <a:ln w="38100">
              <a:solidFill>
                <a:srgbClr val="008000"/>
              </a:solidFill>
              <a:round/>
              <a:headEnd/>
              <a:tailEnd/>
            </a:ln>
          </p:spPr>
          <p:txBody>
            <a:bodyPr/>
            <a:lstStyle/>
            <a:p>
              <a:endParaRPr lang="it-IT"/>
            </a:p>
          </p:txBody>
        </p:sp>
        <p:sp>
          <p:nvSpPr>
            <p:cNvPr id="12298" name="Line 11"/>
            <p:cNvSpPr>
              <a:spLocks noChangeShapeType="1"/>
            </p:cNvSpPr>
            <p:nvPr/>
          </p:nvSpPr>
          <p:spPr bwMode="auto">
            <a:xfrm flipV="1">
              <a:off x="3931" y="2730"/>
              <a:ext cx="1630" cy="3645"/>
            </a:xfrm>
            <a:prstGeom prst="line">
              <a:avLst/>
            </a:prstGeom>
            <a:noFill/>
            <a:ln w="28575">
              <a:solidFill>
                <a:srgbClr val="FF9900"/>
              </a:solidFill>
              <a:round/>
              <a:headEnd/>
              <a:tailEnd/>
            </a:ln>
          </p:spPr>
          <p:txBody>
            <a:bodyPr/>
            <a:lstStyle/>
            <a:p>
              <a:endParaRPr lang="it-IT"/>
            </a:p>
          </p:txBody>
        </p:sp>
        <p:sp>
          <p:nvSpPr>
            <p:cNvPr id="12299" name="Line 12"/>
            <p:cNvSpPr>
              <a:spLocks noChangeShapeType="1"/>
            </p:cNvSpPr>
            <p:nvPr/>
          </p:nvSpPr>
          <p:spPr bwMode="auto">
            <a:xfrm>
              <a:off x="5561" y="2730"/>
              <a:ext cx="2038" cy="3645"/>
            </a:xfrm>
            <a:prstGeom prst="line">
              <a:avLst/>
            </a:prstGeom>
            <a:noFill/>
            <a:ln w="28575">
              <a:solidFill>
                <a:srgbClr val="FF9900"/>
              </a:solidFill>
              <a:round/>
              <a:headEnd/>
              <a:tailEnd/>
            </a:ln>
          </p:spPr>
          <p:txBody>
            <a:bodyPr/>
            <a:lstStyle/>
            <a:p>
              <a:endParaRPr lang="it-IT"/>
            </a:p>
          </p:txBody>
        </p:sp>
        <p:sp>
          <p:nvSpPr>
            <p:cNvPr id="12300" name="Line 13"/>
            <p:cNvSpPr>
              <a:spLocks noChangeShapeType="1"/>
            </p:cNvSpPr>
            <p:nvPr/>
          </p:nvSpPr>
          <p:spPr bwMode="auto">
            <a:xfrm flipV="1">
              <a:off x="4067" y="1650"/>
              <a:ext cx="1494" cy="4725"/>
            </a:xfrm>
            <a:prstGeom prst="line">
              <a:avLst/>
            </a:prstGeom>
            <a:noFill/>
            <a:ln w="28575">
              <a:solidFill>
                <a:srgbClr val="333399"/>
              </a:solidFill>
              <a:round/>
              <a:headEnd/>
              <a:tailEnd/>
            </a:ln>
          </p:spPr>
          <p:txBody>
            <a:bodyPr/>
            <a:lstStyle/>
            <a:p>
              <a:endParaRPr lang="it-IT"/>
            </a:p>
          </p:txBody>
        </p:sp>
        <p:sp>
          <p:nvSpPr>
            <p:cNvPr id="12301" name="Line 14"/>
            <p:cNvSpPr>
              <a:spLocks noChangeShapeType="1"/>
            </p:cNvSpPr>
            <p:nvPr/>
          </p:nvSpPr>
          <p:spPr bwMode="auto">
            <a:xfrm>
              <a:off x="5561" y="1650"/>
              <a:ext cx="1902" cy="4725"/>
            </a:xfrm>
            <a:prstGeom prst="line">
              <a:avLst/>
            </a:prstGeom>
            <a:noFill/>
            <a:ln w="28575">
              <a:solidFill>
                <a:srgbClr val="333399"/>
              </a:solidFill>
              <a:round/>
              <a:headEnd/>
              <a:tailEnd/>
            </a:ln>
          </p:spPr>
          <p:txBody>
            <a:bodyPr/>
            <a:lstStyle/>
            <a:p>
              <a:endParaRPr lang="it-IT"/>
            </a:p>
          </p:txBody>
        </p:sp>
        <p:sp>
          <p:nvSpPr>
            <p:cNvPr id="12302" name="Rectangle 15"/>
            <p:cNvSpPr>
              <a:spLocks noChangeArrowheads="1"/>
            </p:cNvSpPr>
            <p:nvPr/>
          </p:nvSpPr>
          <p:spPr bwMode="auto">
            <a:xfrm>
              <a:off x="5426" y="4080"/>
              <a:ext cx="271" cy="135"/>
            </a:xfrm>
            <a:prstGeom prst="rect">
              <a:avLst/>
            </a:prstGeom>
            <a:solidFill>
              <a:srgbClr val="FF0000"/>
            </a:solidFill>
            <a:ln w="9525">
              <a:solidFill>
                <a:srgbClr val="000000"/>
              </a:solidFill>
              <a:miter lim="800000"/>
              <a:headEnd/>
              <a:tailEnd/>
            </a:ln>
          </p:spPr>
          <p:txBody>
            <a:bodyPr/>
            <a:lstStyle/>
            <a:p>
              <a:endParaRPr lang="it-IT"/>
            </a:p>
          </p:txBody>
        </p:sp>
        <p:sp>
          <p:nvSpPr>
            <p:cNvPr id="12303" name="Rectangle 16"/>
            <p:cNvSpPr>
              <a:spLocks noChangeArrowheads="1"/>
            </p:cNvSpPr>
            <p:nvPr/>
          </p:nvSpPr>
          <p:spPr bwMode="auto">
            <a:xfrm>
              <a:off x="5426" y="2595"/>
              <a:ext cx="269" cy="135"/>
            </a:xfrm>
            <a:prstGeom prst="rect">
              <a:avLst/>
            </a:prstGeom>
            <a:solidFill>
              <a:srgbClr val="FF9900"/>
            </a:solidFill>
            <a:ln w="9525">
              <a:solidFill>
                <a:srgbClr val="000000"/>
              </a:solidFill>
              <a:miter lim="800000"/>
              <a:headEnd/>
              <a:tailEnd/>
            </a:ln>
          </p:spPr>
          <p:txBody>
            <a:bodyPr/>
            <a:lstStyle/>
            <a:p>
              <a:endParaRPr lang="it-IT"/>
            </a:p>
          </p:txBody>
        </p:sp>
        <p:sp>
          <p:nvSpPr>
            <p:cNvPr id="12304" name="Rectangle 17"/>
            <p:cNvSpPr>
              <a:spLocks noChangeArrowheads="1"/>
            </p:cNvSpPr>
            <p:nvPr/>
          </p:nvSpPr>
          <p:spPr bwMode="auto">
            <a:xfrm>
              <a:off x="5426" y="1515"/>
              <a:ext cx="264" cy="135"/>
            </a:xfrm>
            <a:prstGeom prst="rect">
              <a:avLst/>
            </a:prstGeom>
            <a:solidFill>
              <a:srgbClr val="333399"/>
            </a:solidFill>
            <a:ln w="9525">
              <a:solidFill>
                <a:srgbClr val="000000"/>
              </a:solidFill>
              <a:miter lim="800000"/>
              <a:headEnd/>
              <a:tailEnd/>
            </a:ln>
          </p:spPr>
          <p:txBody>
            <a:bodyPr/>
            <a:lstStyle/>
            <a:p>
              <a:endParaRPr lang="it-IT"/>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3" descr="P2240057.JPG"/>
          <p:cNvPicPr>
            <a:picLocks noChangeAspect="1"/>
          </p:cNvPicPr>
          <p:nvPr/>
        </p:nvPicPr>
        <p:blipFill>
          <a:blip r:embed="rId2" cstate="print"/>
          <a:srcRect t="2934"/>
          <a:stretch>
            <a:fillRect/>
          </a:stretch>
        </p:blipFill>
        <p:spPr bwMode="auto">
          <a:xfrm>
            <a:off x="357188" y="1928813"/>
            <a:ext cx="4162425" cy="4751387"/>
          </a:xfrm>
          <a:prstGeom prst="rect">
            <a:avLst/>
          </a:prstGeom>
          <a:noFill/>
          <a:ln w="9525">
            <a:noFill/>
            <a:miter lim="800000"/>
            <a:headEnd/>
            <a:tailEnd/>
          </a:ln>
        </p:spPr>
      </p:pic>
      <p:pic>
        <p:nvPicPr>
          <p:cNvPr id="13315" name="Immagine 4" descr="P2240056.JPG"/>
          <p:cNvPicPr>
            <a:picLocks noChangeAspect="1"/>
          </p:cNvPicPr>
          <p:nvPr/>
        </p:nvPicPr>
        <p:blipFill>
          <a:blip r:embed="rId3" cstate="print"/>
          <a:srcRect t="2776" b="4250"/>
          <a:stretch>
            <a:fillRect/>
          </a:stretch>
        </p:blipFill>
        <p:spPr bwMode="auto">
          <a:xfrm>
            <a:off x="5286375" y="1944688"/>
            <a:ext cx="3435350" cy="4714875"/>
          </a:xfrm>
          <a:prstGeom prst="rect">
            <a:avLst/>
          </a:prstGeom>
          <a:noFill/>
          <a:ln w="9525">
            <a:noFill/>
            <a:miter lim="800000"/>
            <a:headEnd/>
            <a:tailEnd/>
          </a:ln>
        </p:spPr>
      </p:pic>
      <p:cxnSp>
        <p:nvCxnSpPr>
          <p:cNvPr id="7" name="Connettore 1 6"/>
          <p:cNvCxnSpPr/>
          <p:nvPr/>
        </p:nvCxnSpPr>
        <p:spPr>
          <a:xfrm rot="5400000">
            <a:off x="3571081" y="1999457"/>
            <a:ext cx="1000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6200000" flipH="1">
            <a:off x="3672682" y="2294731"/>
            <a:ext cx="1547812" cy="34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143375" y="1428750"/>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5400000">
            <a:off x="6692106" y="2237582"/>
            <a:ext cx="1762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5400000">
            <a:off x="7466012" y="1963738"/>
            <a:ext cx="1357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7643813" y="1357313"/>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2" name="CasellaDiTesto 1"/>
          <p:cNvSpPr txBox="1">
            <a:spLocks noChangeArrowheads="1"/>
          </p:cNvSpPr>
          <p:nvPr/>
        </p:nvSpPr>
        <p:spPr bwMode="auto">
          <a:xfrm>
            <a:off x="285750" y="357188"/>
            <a:ext cx="8643938" cy="584200"/>
          </a:xfrm>
          <a:prstGeom prst="rect">
            <a:avLst/>
          </a:prstGeom>
          <a:noFill/>
          <a:ln w="9525">
            <a:noFill/>
            <a:miter lim="800000"/>
            <a:headEnd/>
            <a:tailEnd/>
          </a:ln>
        </p:spPr>
        <p:txBody>
          <a:bodyPr>
            <a:spAutoFit/>
          </a:bodyPr>
          <a:lstStyle/>
          <a:p>
            <a:r>
              <a:rPr lang="it-IT" sz="3200">
                <a:latin typeface="Palatino Linotype" pitchFamily="18" charset="0"/>
              </a:rPr>
              <a:t>Gli indici binoculari: la differenza di parallasse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8429684" cy="1200329"/>
          </a:xfrm>
          <a:prstGeom prst="rect">
            <a:avLst/>
          </a:prstGeom>
          <a:noFill/>
        </p:spPr>
        <p:txBody>
          <a:bodyPr wrap="square" rtlCol="0">
            <a:spAutoFit/>
          </a:bodyPr>
          <a:lstStyle/>
          <a:p>
            <a:pPr algn="just"/>
            <a:r>
              <a:rPr lang="it-IT" dirty="0" smtClean="0">
                <a:latin typeface="Palatino Linotype" pitchFamily="18" charset="0"/>
              </a:rPr>
              <a:t>La differenza di parallasse non può essere racchiusa nel contenuto rappresentativo che, proprio per questo, ci appare in una sua più debole profondità. Si manifesta invece nella percezione del sostrato della raffigurazione. Vediamo così una superficie reale che ospita una profondità apparente</a:t>
            </a:r>
            <a:endParaRPr lang="it-IT" dirty="0">
              <a:latin typeface="Palatino Linotype" pitchFamily="18" charset="0"/>
            </a:endParaRPr>
          </a:p>
        </p:txBody>
      </p:sp>
      <p:pic>
        <p:nvPicPr>
          <p:cNvPr id="3" name="Immagine 2" descr="piero della francesca, città ideale (scena teatrale).jpg"/>
          <p:cNvPicPr>
            <a:picLocks noChangeAspect="1"/>
          </p:cNvPicPr>
          <p:nvPr/>
        </p:nvPicPr>
        <p:blipFill>
          <a:blip r:embed="rId2" cstate="print"/>
          <a:stretch>
            <a:fillRect/>
          </a:stretch>
        </p:blipFill>
        <p:spPr>
          <a:xfrm>
            <a:off x="214282" y="2714620"/>
            <a:ext cx="8501840" cy="23040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92696"/>
            <a:ext cx="7776864" cy="4893647"/>
          </a:xfrm>
          <a:prstGeom prst="rect">
            <a:avLst/>
          </a:prstGeom>
          <a:noFill/>
        </p:spPr>
        <p:txBody>
          <a:bodyPr wrap="square" rtlCol="0">
            <a:spAutoFit/>
          </a:bodyPr>
          <a:lstStyle/>
          <a:p>
            <a:pPr algn="just"/>
            <a:r>
              <a:rPr lang="it-IT" sz="3600" dirty="0" smtClean="0"/>
              <a:t>Una proposta minimalista: vi propongo di parlare di film tutte le volte in cui vediamo immagini in movimento.</a:t>
            </a:r>
          </a:p>
          <a:p>
            <a:pPr algn="just"/>
            <a:endParaRPr lang="it-IT" sz="3600" dirty="0" smtClean="0"/>
          </a:p>
          <a:p>
            <a:pPr algn="just"/>
            <a:r>
              <a:rPr lang="it-IT" sz="3600" dirty="0" err="1" smtClean="0"/>
              <a:t>Deleuze</a:t>
            </a:r>
            <a:r>
              <a:rPr lang="it-IT" sz="3600" dirty="0" smtClean="0"/>
              <a:t>? Nulla di tutto questo, solo una definizione preliminare, ampia quel tanto che ci serve per abbracciare un fenomeno complesso come il cinema.</a:t>
            </a:r>
          </a:p>
          <a:p>
            <a:endParaRPr lang="it-IT"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764704"/>
            <a:ext cx="7848872" cy="3108543"/>
          </a:xfrm>
          <a:prstGeom prst="rect">
            <a:avLst/>
          </a:prstGeom>
          <a:noFill/>
        </p:spPr>
        <p:txBody>
          <a:bodyPr wrap="square" rtlCol="0">
            <a:spAutoFit/>
          </a:bodyPr>
          <a:lstStyle/>
          <a:p>
            <a:pPr algn="just"/>
            <a:r>
              <a:rPr lang="it-IT" sz="2800" dirty="0" smtClean="0"/>
              <a:t>Accade così anche quando vediamo un film – vediamo immagini che si dispiegano in quanto immagini davanti ai nostri occhi.</a:t>
            </a:r>
          </a:p>
          <a:p>
            <a:pPr algn="just"/>
            <a:endParaRPr lang="it-IT" sz="2800" dirty="0" smtClean="0"/>
          </a:p>
          <a:p>
            <a:pPr algn="just"/>
            <a:r>
              <a:rPr lang="it-IT" sz="2800" dirty="0" smtClean="0"/>
              <a:t>Le vediamo in quanto immagini – non le confondiamo con la realtà, per quanto possano essere persuasive.</a:t>
            </a:r>
            <a:endParaRPr lang="it-IT"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van der vaart_ violino"/>
          <p:cNvPicPr>
            <a:picLocks noChangeAspect="1" noChangeArrowheads="1"/>
          </p:cNvPicPr>
          <p:nvPr/>
        </p:nvPicPr>
        <p:blipFill>
          <a:blip r:embed="rId2" cstate="print"/>
          <a:srcRect/>
          <a:stretch>
            <a:fillRect/>
          </a:stretch>
        </p:blipFill>
        <p:spPr bwMode="auto">
          <a:xfrm>
            <a:off x="3851275" y="333375"/>
            <a:ext cx="4440238" cy="6118225"/>
          </a:xfrm>
          <a:prstGeom prst="rect">
            <a:avLst/>
          </a:prstGeom>
          <a:noFill/>
          <a:ln w="9525">
            <a:noFill/>
            <a:miter lim="800000"/>
            <a:headEnd/>
            <a:tailEnd/>
          </a:ln>
        </p:spPr>
      </p:pic>
      <p:sp>
        <p:nvSpPr>
          <p:cNvPr id="7171" name="Text Box 5"/>
          <p:cNvSpPr txBox="1">
            <a:spLocks noChangeArrowheads="1"/>
          </p:cNvSpPr>
          <p:nvPr/>
        </p:nvSpPr>
        <p:spPr bwMode="auto">
          <a:xfrm>
            <a:off x="468313" y="1916113"/>
            <a:ext cx="2735262" cy="1200150"/>
          </a:xfrm>
          <a:prstGeom prst="rect">
            <a:avLst/>
          </a:prstGeom>
          <a:noFill/>
          <a:ln w="9525">
            <a:noFill/>
            <a:miter lim="800000"/>
            <a:headEnd/>
            <a:tailEnd/>
          </a:ln>
        </p:spPr>
        <p:txBody>
          <a:bodyPr>
            <a:spAutoFit/>
          </a:bodyPr>
          <a:lstStyle/>
          <a:p>
            <a:pPr algn="ctr">
              <a:spcBef>
                <a:spcPct val="50000"/>
              </a:spcBef>
            </a:pPr>
            <a:r>
              <a:rPr lang="it-IT" sz="2400"/>
              <a:t>Jan van der Vaart, </a:t>
            </a:r>
            <a:r>
              <a:rPr lang="it-IT" sz="2400" i="1"/>
              <a:t>Violino appeso a una porta (c.a 1764)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692696"/>
            <a:ext cx="8280920" cy="5539978"/>
          </a:xfrm>
          <a:prstGeom prst="rect">
            <a:avLst/>
          </a:prstGeom>
          <a:noFill/>
        </p:spPr>
        <p:txBody>
          <a:bodyPr wrap="square" rtlCol="0">
            <a:spAutoFit/>
          </a:bodyPr>
          <a:lstStyle/>
          <a:p>
            <a:pPr algn="just"/>
            <a:r>
              <a:rPr lang="it-IT" sz="2400" dirty="0" smtClean="0"/>
              <a:t>Il parallelismo tra immagini pittoriche e immagini filmiche può essere davvero condotto in porto?</a:t>
            </a:r>
          </a:p>
          <a:p>
            <a:pPr algn="just"/>
            <a:endParaRPr lang="it-IT" sz="2400" dirty="0" smtClean="0"/>
          </a:p>
          <a:p>
            <a:pPr algn="just"/>
            <a:r>
              <a:rPr lang="it-IT" sz="2400" dirty="0" smtClean="0"/>
              <a:t>Una prima differenza rilevante: le immagini pittoriche sono immagini  visibilmente </a:t>
            </a:r>
            <a:r>
              <a:rPr lang="it-IT" sz="2400" i="1" dirty="0" smtClean="0"/>
              <a:t>fatte</a:t>
            </a:r>
            <a:r>
              <a:rPr lang="it-IT" sz="2400" dirty="0" smtClean="0"/>
              <a:t> di pigmenti – guardarle significa vedere l’immagine così come è fatta. Vediamo un volto dipinto a olio, disegnato a sanguigna, ad acquerello, e così via.</a:t>
            </a:r>
          </a:p>
          <a:p>
            <a:pPr algn="just"/>
            <a:endParaRPr lang="it-IT" sz="2400" dirty="0" smtClean="0"/>
          </a:p>
          <a:p>
            <a:pPr algn="just"/>
            <a:r>
              <a:rPr lang="it-IT" sz="2400" dirty="0" smtClean="0"/>
              <a:t>Nel caso del cinema, invece, l’immagine è restia a svelarsi nel suo sostrato materiale. Non vediamo lo schermo coperto da luci colorate – anche se un film è </a:t>
            </a:r>
            <a:r>
              <a:rPr lang="it-IT" sz="2400" dirty="0" err="1" smtClean="0"/>
              <a:t>realiter</a:t>
            </a:r>
            <a:r>
              <a:rPr lang="it-IT" sz="2400" dirty="0" smtClean="0"/>
              <a:t> soltanto questo.</a:t>
            </a:r>
          </a:p>
          <a:p>
            <a:pPr algn="just"/>
            <a:endParaRPr lang="it-IT" sz="2400" dirty="0" smtClean="0"/>
          </a:p>
          <a:p>
            <a:pPr algn="just"/>
            <a:r>
              <a:rPr lang="it-IT" sz="2400" dirty="0" smtClean="0"/>
              <a:t>E in ogni caso: le luci sono una realtà molto più impalpabile delle tempere o del carboncino.</a:t>
            </a:r>
          </a:p>
          <a:p>
            <a:r>
              <a:rPr lang="it-IT" dirty="0" smtClean="0"/>
              <a:t> </a:t>
            </a: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ezanne1.jpg"/>
          <p:cNvPicPr>
            <a:picLocks noChangeAspect="1"/>
          </p:cNvPicPr>
          <p:nvPr/>
        </p:nvPicPr>
        <p:blipFill>
          <a:blip r:embed="rId2" cstate="print"/>
          <a:stretch>
            <a:fillRect/>
          </a:stretch>
        </p:blipFill>
        <p:spPr>
          <a:xfrm>
            <a:off x="0" y="0"/>
            <a:ext cx="4560000" cy="3420000"/>
          </a:xfrm>
          <a:prstGeom prst="rect">
            <a:avLst/>
          </a:prstGeom>
        </p:spPr>
      </p:pic>
      <p:pic>
        <p:nvPicPr>
          <p:cNvPr id="5" name="Immagine 4" descr="img002.bmp"/>
          <p:cNvPicPr>
            <a:picLocks noChangeAspect="1"/>
          </p:cNvPicPr>
          <p:nvPr/>
        </p:nvPicPr>
        <p:blipFill>
          <a:blip r:embed="rId3" cstate="print"/>
          <a:stretch>
            <a:fillRect/>
          </a:stretch>
        </p:blipFill>
        <p:spPr>
          <a:xfrm rot="16200000">
            <a:off x="5112000" y="2825999"/>
            <a:ext cx="3383986" cy="468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548680"/>
            <a:ext cx="8280920" cy="5078313"/>
          </a:xfrm>
          <a:prstGeom prst="rect">
            <a:avLst/>
          </a:prstGeom>
          <a:noFill/>
        </p:spPr>
        <p:txBody>
          <a:bodyPr wrap="square" rtlCol="0">
            <a:spAutoFit/>
          </a:bodyPr>
          <a:lstStyle/>
          <a:p>
            <a:pPr algn="just"/>
            <a:r>
              <a:rPr lang="it-IT" sz="2400" dirty="0" smtClean="0"/>
              <a:t>L’eco di questa distinzione sul terreno cinematografico è pallida: posso distinguere il film come appare su uno schermo televisivo dal film proiettato su una parete o su uno schermo e  posso anche riconoscere la distorsione coerente dei colori che viene attuata da una pellicola piuttosto che da altre. Ma si tratta di poca cosa …</a:t>
            </a:r>
          </a:p>
          <a:p>
            <a:pPr algn="just"/>
            <a:endParaRPr lang="it-IT" sz="2400" dirty="0" smtClean="0"/>
          </a:p>
          <a:p>
            <a:pPr algn="just"/>
            <a:r>
              <a:rPr lang="it-IT" sz="2400" dirty="0" smtClean="0"/>
              <a:t>Una distinzione parallela: le forme del fotografare possono lasciare scorgere più o meno la presenza della cinepresa – i film di </a:t>
            </a:r>
            <a:r>
              <a:rPr lang="it-IT" sz="2400" dirty="0" err="1" smtClean="0"/>
              <a:t>Lars</a:t>
            </a:r>
            <a:r>
              <a:rPr lang="it-IT" sz="2400" dirty="0" smtClean="0"/>
              <a:t> von </a:t>
            </a:r>
            <a:r>
              <a:rPr lang="it-IT" sz="2400" dirty="0" err="1" smtClean="0"/>
              <a:t>Trier</a:t>
            </a:r>
            <a:r>
              <a:rPr lang="it-IT" sz="2400" dirty="0" smtClean="0"/>
              <a:t> per esempio sono spesso girati con la camera  a mano – il che lascia vedere le oscillazioni e i movimenti del cineoperatore.</a:t>
            </a:r>
          </a:p>
          <a:p>
            <a:endParaRPr lang="it-IT" dirty="0" smtClean="0"/>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908720"/>
            <a:ext cx="8136904" cy="3108543"/>
          </a:xfrm>
          <a:prstGeom prst="rect">
            <a:avLst/>
          </a:prstGeom>
        </p:spPr>
        <p:txBody>
          <a:bodyPr wrap="square">
            <a:spAutoFit/>
          </a:bodyPr>
          <a:lstStyle/>
          <a:p>
            <a:pPr algn="just"/>
            <a:r>
              <a:rPr lang="it-IT" sz="2800" dirty="0" smtClean="0"/>
              <a:t>Una definizione banalissima in cui sono racchiuse molte cose. </a:t>
            </a:r>
          </a:p>
          <a:p>
            <a:pPr algn="just"/>
            <a:endParaRPr lang="it-IT" sz="2800" dirty="0" smtClean="0"/>
          </a:p>
          <a:p>
            <a:pPr algn="just"/>
            <a:endParaRPr lang="it-IT" sz="2800" dirty="0" smtClean="0"/>
          </a:p>
          <a:p>
            <a:pPr algn="just"/>
            <a:r>
              <a:rPr lang="it-IT" sz="2800" dirty="0" smtClean="0"/>
              <a:t>La prima: un film è un oggetto essenzialmente visivo, anche se questo non vuol dire che il sonoro sia irrilevante.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340768"/>
            <a:ext cx="7344816" cy="2677656"/>
          </a:xfrm>
          <a:prstGeom prst="rect">
            <a:avLst/>
          </a:prstGeom>
        </p:spPr>
        <p:txBody>
          <a:bodyPr wrap="square">
            <a:spAutoFit/>
          </a:bodyPr>
          <a:lstStyle/>
          <a:p>
            <a:pPr algn="just"/>
            <a:r>
              <a:rPr lang="it-IT" sz="2800" dirty="0" smtClean="0"/>
              <a:t>La seconda: un film resta un film al variare della tecnologia che lo rende fruibile, anche se questo non significa che sia indifferente  se l’immagine sorge perché è proiettata su uno schermo o ricreata attraverso la retroilluminazione di uno schermo.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04664"/>
            <a:ext cx="8712968" cy="830997"/>
          </a:xfrm>
          <a:prstGeom prst="rect">
            <a:avLst/>
          </a:prstGeom>
        </p:spPr>
        <p:txBody>
          <a:bodyPr wrap="square">
            <a:spAutoFit/>
          </a:bodyPr>
          <a:lstStyle/>
          <a:p>
            <a:pPr algn="just"/>
            <a:r>
              <a:rPr lang="it-IT" sz="2400" dirty="0" smtClean="0"/>
              <a:t>La terza: uso la parola film in una accezione abbastanza ampia da abbracciare anche i cartoni animati e persino gli spettacoli di ombre.</a:t>
            </a:r>
          </a:p>
        </p:txBody>
      </p:sp>
      <p:pic>
        <p:nvPicPr>
          <p:cNvPr id="3" name="Principi e Principesse Principe e Principessa 66.wmv">
            <a:hlinkClick r:id="" action="ppaction://media"/>
          </p:cNvPr>
          <p:cNvPicPr>
            <a:picLocks noRot="1" noChangeAspect="1"/>
          </p:cNvPicPr>
          <p:nvPr>
            <a:videoFile r:link="rId1"/>
          </p:nvPr>
        </p:nvPicPr>
        <p:blipFill>
          <a:blip r:embed="rId3" cstate="print"/>
          <a:stretch>
            <a:fillRect/>
          </a:stretch>
        </p:blipFill>
        <p:spPr>
          <a:xfrm>
            <a:off x="2286000" y="1714500"/>
            <a:ext cx="4572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7920880" cy="830997"/>
          </a:xfrm>
          <a:prstGeom prst="rect">
            <a:avLst/>
          </a:prstGeom>
        </p:spPr>
        <p:txBody>
          <a:bodyPr wrap="square">
            <a:spAutoFit/>
          </a:bodyPr>
          <a:lstStyle/>
          <a:p>
            <a:pPr algn="just"/>
            <a:r>
              <a:rPr lang="it-IT" sz="2400" dirty="0" smtClean="0"/>
              <a:t>La quarta: nella definizione che vi propongo non vi è nessun rimando essenziale alla dimensione della narratività.</a:t>
            </a:r>
            <a:endParaRPr lang="it-IT" sz="2400" dirty="0"/>
          </a:p>
        </p:txBody>
      </p:sp>
      <p:pic>
        <p:nvPicPr>
          <p:cNvPr id="3" name="Rhythmus 23   Hans Richter (1923).wmv">
            <a:hlinkClick r:id="" action="ppaction://media"/>
          </p:cNvPr>
          <p:cNvPicPr>
            <a:picLocks noRot="1" noChangeAspect="1"/>
          </p:cNvPicPr>
          <p:nvPr>
            <a:videoFile r:link="rId1"/>
          </p:nvPr>
        </p:nvPicPr>
        <p:blipFill>
          <a:blip r:embed="rId3" cstate="print"/>
          <a:stretch>
            <a:fillRect/>
          </a:stretch>
        </p:blipFill>
        <p:spPr>
          <a:xfrm>
            <a:off x="2267744" y="2492896"/>
            <a:ext cx="4275000" cy="342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548680"/>
            <a:ext cx="7704856" cy="4401205"/>
          </a:xfrm>
          <a:prstGeom prst="rect">
            <a:avLst/>
          </a:prstGeom>
          <a:noFill/>
        </p:spPr>
        <p:txBody>
          <a:bodyPr wrap="square" rtlCol="0">
            <a:spAutoFit/>
          </a:bodyPr>
          <a:lstStyle/>
          <a:p>
            <a:pPr algn="just"/>
            <a:r>
              <a:rPr lang="it-IT" sz="4000" dirty="0" smtClean="0"/>
              <a:t>Il nostro primo problema: che cos’è un’immagine?</a:t>
            </a:r>
          </a:p>
          <a:p>
            <a:pPr algn="just"/>
            <a:endParaRPr lang="it-IT" sz="4000" dirty="0" smtClean="0"/>
          </a:p>
          <a:p>
            <a:pPr algn="just"/>
            <a:r>
              <a:rPr lang="it-IT" sz="4000" dirty="0" smtClean="0"/>
              <a:t>Un primo modo di venire a capo del problema: il rimando al concetto di rappresentazione. Un’immagine sta per qualcosa d’altro.</a:t>
            </a:r>
            <a:endParaRPr lang="it-IT"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764704"/>
            <a:ext cx="7416824" cy="3785652"/>
          </a:xfrm>
          <a:prstGeom prst="rect">
            <a:avLst/>
          </a:prstGeom>
          <a:noFill/>
        </p:spPr>
        <p:txBody>
          <a:bodyPr wrap="square" rtlCol="0">
            <a:spAutoFit/>
          </a:bodyPr>
          <a:lstStyle/>
          <a:p>
            <a:pPr algn="just"/>
            <a:r>
              <a:rPr lang="it-IT" sz="2400" dirty="0" smtClean="0"/>
              <a:t>Dubbi. Un’immagine è innanzitutto un oggetto percettivo. È qualcosa che vediamo. Non implica un rimando </a:t>
            </a:r>
            <a:r>
              <a:rPr lang="it-IT" sz="2400" dirty="0" err="1" smtClean="0"/>
              <a:t>segnico</a:t>
            </a:r>
            <a:r>
              <a:rPr lang="it-IT" sz="2400" dirty="0" smtClean="0"/>
              <a:t>, e non è qualcosa che sta per qualcosa d’altro. Vediamo un </a:t>
            </a:r>
            <a:r>
              <a:rPr lang="it-IT" sz="2400" dirty="0" err="1" smtClean="0"/>
              <a:t>quasi-oggetto</a:t>
            </a:r>
            <a:r>
              <a:rPr lang="it-IT" sz="2400" dirty="0" smtClean="0"/>
              <a:t> e lo vediamo come un </a:t>
            </a:r>
            <a:r>
              <a:rPr lang="it-IT" sz="2400" dirty="0" err="1" smtClean="0"/>
              <a:t>quasi-oggetto</a:t>
            </a:r>
            <a:r>
              <a:rPr lang="it-IT" sz="2400" dirty="0" smtClean="0"/>
              <a:t> particolare. </a:t>
            </a:r>
          </a:p>
          <a:p>
            <a:pPr algn="just"/>
            <a:endParaRPr lang="it-IT" sz="2400" dirty="0" smtClean="0"/>
          </a:p>
          <a:p>
            <a:pPr algn="just"/>
            <a:r>
              <a:rPr lang="it-IT" sz="2400" dirty="0" smtClean="0"/>
              <a:t>Vediamo un quasi oggetto, perché vediamo di fronte a noi qualcosa – un viso, per esempio – alla luce di una modificazione particolare: non vi è un viso realmente di fronte a noi, ma la apparenza di un viso. </a:t>
            </a:r>
          </a:p>
        </p:txBody>
      </p:sp>
    </p:spTree>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2840</TotalTime>
  <Words>1384</Words>
  <Application>Microsoft Office PowerPoint</Application>
  <PresentationFormat>Presentazione su schermo (4:3)</PresentationFormat>
  <Paragraphs>72</Paragraphs>
  <Slides>36</Slides>
  <Notes>0</Notes>
  <HiddenSlides>0</HiddenSlides>
  <MMClips>2</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Paolo Spinicci</dc:creator>
  <cp:lastModifiedBy>p.spinicci</cp:lastModifiedBy>
  <cp:revision>246</cp:revision>
  <dcterms:created xsi:type="dcterms:W3CDTF">2009-03-26T08:11:24Z</dcterms:created>
  <dcterms:modified xsi:type="dcterms:W3CDTF">2011-04-14T14:21:41Z</dcterms:modified>
</cp:coreProperties>
</file>